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9" r:id="rId4"/>
    <p:sldId id="270" r:id="rId5"/>
    <p:sldId id="258" r:id="rId6"/>
    <p:sldId id="259" r:id="rId7"/>
    <p:sldId id="271" r:id="rId8"/>
    <p:sldId id="276" r:id="rId9"/>
    <p:sldId id="261" r:id="rId10"/>
    <p:sldId id="274" r:id="rId11"/>
    <p:sldId id="273" r:id="rId12"/>
    <p:sldId id="262" r:id="rId13"/>
    <p:sldId id="275" r:id="rId14"/>
    <p:sldId id="260" r:id="rId15"/>
    <p:sldId id="268" r:id="rId16"/>
    <p:sldId id="272" r:id="rId17"/>
    <p:sldId id="263" r:id="rId18"/>
    <p:sldId id="265" r:id="rId19"/>
    <p:sldId id="266" r:id="rId20"/>
    <p:sldId id="26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272792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30412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971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49812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8947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3186938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3074396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390866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43053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A9A3435-1754-43B3-B874-E7AD284C9942}"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405775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A9A3435-1754-43B3-B874-E7AD284C9942}" type="datetimeFigureOut">
              <a:rPr lang="nl-NL" smtClean="0"/>
              <a:t>28-3-2023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85787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A9A3435-1754-43B3-B874-E7AD284C9942}" type="datetimeFigureOut">
              <a:rPr lang="nl-NL" smtClean="0"/>
              <a:t>28-3-2023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36566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A9A3435-1754-43B3-B874-E7AD284C9942}" type="datetimeFigureOut">
              <a:rPr lang="nl-NL" smtClean="0"/>
              <a:t>28-3-2023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220858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A3435-1754-43B3-B874-E7AD284C9942}" type="datetimeFigureOut">
              <a:rPr lang="nl-NL" smtClean="0"/>
              <a:t>28-3-2023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204426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A9A3435-1754-43B3-B874-E7AD284C9942}" type="datetimeFigureOut">
              <a:rPr lang="nl-NL" smtClean="0"/>
              <a:t>28-3-2023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BC7C83-3C29-4563-8437-6A06E7A1BBE0}" type="slidenum">
              <a:rPr lang="nl-NL" smtClean="0"/>
              <a:t>‹nr.›</a:t>
            </a:fld>
            <a:endParaRPr lang="nl-NL"/>
          </a:p>
        </p:txBody>
      </p:sp>
    </p:spTree>
    <p:extLst>
      <p:ext uri="{BB962C8B-B14F-4D97-AF65-F5344CB8AC3E}">
        <p14:creationId xmlns:p14="http://schemas.microsoft.com/office/powerpoint/2010/main" val="24016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BC7C83-3C29-4563-8437-6A06E7A1BBE0}" type="slidenum">
              <a:rPr lang="nl-NL" smtClean="0"/>
              <a:t>‹nr.›</a:t>
            </a:fld>
            <a:endParaRPr lang="nl-NL"/>
          </a:p>
        </p:txBody>
      </p:sp>
      <p:sp>
        <p:nvSpPr>
          <p:cNvPr id="5" name="Date Placeholder 4"/>
          <p:cNvSpPr>
            <a:spLocks noGrp="1"/>
          </p:cNvSpPr>
          <p:nvPr>
            <p:ph type="dt" sz="half" idx="10"/>
          </p:nvPr>
        </p:nvSpPr>
        <p:spPr/>
        <p:txBody>
          <a:bodyPr/>
          <a:lstStyle/>
          <a:p>
            <a:fld id="{9A9A3435-1754-43B3-B874-E7AD284C9942}" type="datetimeFigureOut">
              <a:rPr lang="nl-NL" smtClean="0"/>
              <a:t>28-3-2023</a:t>
            </a:fld>
            <a:endParaRPr lang="nl-NL"/>
          </a:p>
        </p:txBody>
      </p:sp>
    </p:spTree>
    <p:extLst>
      <p:ext uri="{BB962C8B-B14F-4D97-AF65-F5344CB8AC3E}">
        <p14:creationId xmlns:p14="http://schemas.microsoft.com/office/powerpoint/2010/main" val="258306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9A3435-1754-43B3-B874-E7AD284C9942}" type="datetimeFigureOut">
              <a:rPr lang="nl-NL" smtClean="0"/>
              <a:t>28-3-2023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BC7C83-3C29-4563-8437-6A06E7A1BBE0}" type="slidenum">
              <a:rPr lang="nl-NL" smtClean="0"/>
              <a:t>‹nr.›</a:t>
            </a:fld>
            <a:endParaRPr lang="nl-NL"/>
          </a:p>
        </p:txBody>
      </p:sp>
    </p:spTree>
    <p:extLst>
      <p:ext uri="{BB962C8B-B14F-4D97-AF65-F5344CB8AC3E}">
        <p14:creationId xmlns:p14="http://schemas.microsoft.com/office/powerpoint/2010/main" val="31456939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p:cNvSpPr>
            <a:spLocks noGrp="1"/>
          </p:cNvSpPr>
          <p:nvPr>
            <p:ph type="ctrTitle"/>
          </p:nvPr>
        </p:nvSpPr>
        <p:spPr>
          <a:xfrm>
            <a:off x="5536734" y="609600"/>
            <a:ext cx="3737268" cy="1320800"/>
          </a:xfrm>
        </p:spPr>
        <p:txBody>
          <a:bodyPr vert="horz" lIns="91440" tIns="45720" rIns="91440" bIns="45720" rtlCol="0" anchor="t">
            <a:normAutofit/>
          </a:bodyPr>
          <a:lstStyle/>
          <a:p>
            <a:pPr algn="l"/>
            <a:r>
              <a:rPr lang="en-US" sz="3600"/>
              <a:t>Pijn</a:t>
            </a:r>
          </a:p>
        </p:txBody>
      </p:sp>
      <p:sp>
        <p:nvSpPr>
          <p:cNvPr id="3" name="Ondertitel 2"/>
          <p:cNvSpPr>
            <a:spLocks noGrp="1"/>
          </p:cNvSpPr>
          <p:nvPr>
            <p:ph type="subTitle" idx="1"/>
          </p:nvPr>
        </p:nvSpPr>
        <p:spPr>
          <a:xfrm>
            <a:off x="5209563" y="2160589"/>
            <a:ext cx="4064439" cy="3880773"/>
          </a:xfrm>
        </p:spPr>
        <p:txBody>
          <a:bodyPr vert="horz" lIns="91440" tIns="45720" rIns="91440" bIns="45720" rtlCol="0">
            <a:normAutofit/>
          </a:bodyPr>
          <a:lstStyle/>
          <a:p>
            <a:pPr algn="l">
              <a:buFont typeface="Wingdings 3" charset="2"/>
              <a:buChar char=""/>
            </a:pPr>
            <a:r>
              <a:rPr lang="en-US">
                <a:solidFill>
                  <a:schemeClr val="tx1">
                    <a:lumMod val="75000"/>
                    <a:lumOff val="25000"/>
                  </a:schemeClr>
                </a:solidFill>
              </a:rPr>
              <a:t>Onderwerp 2  Serious Soaps over ouderen</a:t>
            </a:r>
          </a:p>
          <a:p>
            <a:pPr algn="l">
              <a:buFont typeface="Wingdings 3" charset="2"/>
              <a:buChar char=""/>
            </a:pPr>
            <a:r>
              <a:rPr lang="en-US">
                <a:solidFill>
                  <a:schemeClr val="tx1">
                    <a:lumMod val="75000"/>
                    <a:lumOff val="25000"/>
                  </a:schemeClr>
                </a:solidFill>
              </a:rPr>
              <a:t>Verpleegkundigen en verzorgenden</a:t>
            </a:r>
          </a:p>
          <a:p>
            <a:pPr algn="l">
              <a:buFont typeface="Wingdings 3" charset="2"/>
              <a:buChar char=""/>
            </a:pPr>
            <a:r>
              <a:rPr lang="en-US">
                <a:solidFill>
                  <a:schemeClr val="tx1">
                    <a:lumMod val="75000"/>
                    <a:lumOff val="25000"/>
                  </a:schemeClr>
                </a:solidFill>
              </a:rPr>
              <a:t>Versie 2 februari 2023</a:t>
            </a:r>
          </a:p>
          <a:p>
            <a:pPr algn="l">
              <a:buFont typeface="Wingdings 3" charset="2"/>
              <a:buChar char=""/>
            </a:pPr>
            <a:r>
              <a:rPr lang="en-US">
                <a:solidFill>
                  <a:schemeClr val="tx1">
                    <a:lumMod val="75000"/>
                    <a:lumOff val="25000"/>
                  </a:schemeClr>
                </a:solidFill>
              </a:rPr>
              <a:t>Deze presentatie is onderdeel van de e-learning Serious soaps over ouderen. </a:t>
            </a:r>
          </a:p>
        </p:txBody>
      </p:sp>
      <p:pic>
        <p:nvPicPr>
          <p:cNvPr id="5" name="Afbeelding 4">
            <a:extLst>
              <a:ext uri="{FF2B5EF4-FFF2-40B4-BE49-F238E27FC236}">
                <a16:creationId xmlns:a16="http://schemas.microsoft.com/office/drawing/2014/main" id="{02F8DA5E-0EED-6B90-166D-542DD86EEAC3}"/>
              </a:ext>
            </a:extLst>
          </p:cNvPr>
          <p:cNvPicPr>
            <a:picLocks noChangeAspect="1"/>
          </p:cNvPicPr>
          <p:nvPr/>
        </p:nvPicPr>
        <p:blipFill rotWithShape="1">
          <a:blip r:embed="rId2"/>
          <a:srcRect l="25052" r="3364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305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3379" y="704084"/>
            <a:ext cx="10515600" cy="1325563"/>
          </a:xfrm>
        </p:spPr>
        <p:txBody>
          <a:bodyPr/>
          <a:lstStyle/>
          <a:p>
            <a:r>
              <a:rPr lang="nl-NL" dirty="0"/>
              <a:t>Observatie pijn aan de hand van gedrag</a:t>
            </a:r>
          </a:p>
        </p:txBody>
      </p:sp>
      <p:sp>
        <p:nvSpPr>
          <p:cNvPr id="3" name="Tijdelijke aanduiding voor inhoud 2"/>
          <p:cNvSpPr>
            <a:spLocks noGrp="1"/>
          </p:cNvSpPr>
          <p:nvPr>
            <p:ph idx="1"/>
          </p:nvPr>
        </p:nvSpPr>
        <p:spPr>
          <a:xfrm>
            <a:off x="893379" y="2164584"/>
            <a:ext cx="10515600" cy="4351338"/>
          </a:xfrm>
        </p:spPr>
        <p:txBody>
          <a:bodyPr>
            <a:normAutofit/>
          </a:bodyPr>
          <a:lstStyle/>
          <a:p>
            <a:pPr>
              <a:buFont typeface="Wingdings" panose="05000000000000000000" pitchFamily="2" charset="2"/>
              <a:buChar char="Ø"/>
            </a:pPr>
            <a:r>
              <a:rPr lang="nl-NL" dirty="0"/>
              <a:t>Gelaat Aanwezig Uitdrukking van pijn </a:t>
            </a:r>
          </a:p>
          <a:p>
            <a:pPr>
              <a:buFont typeface="Wingdings" panose="05000000000000000000" pitchFamily="2" charset="2"/>
              <a:buChar char="Ø"/>
            </a:pPr>
            <a:r>
              <a:rPr lang="nl-NL" dirty="0"/>
              <a:t>Een specifiek geluid of uiting van pijn ‘au’ of ‘oef’ </a:t>
            </a:r>
          </a:p>
          <a:p>
            <a:pPr>
              <a:buFont typeface="Wingdings" panose="05000000000000000000" pitchFamily="2" charset="2"/>
              <a:buChar char="Ø"/>
            </a:pPr>
            <a:r>
              <a:rPr lang="nl-NL" dirty="0"/>
              <a:t>Wenkbrauwen fronsen, Grimas, Rimpels in het voorhoofd, Kreunen en kermen </a:t>
            </a:r>
          </a:p>
          <a:p>
            <a:pPr>
              <a:buFont typeface="Wingdings" panose="05000000000000000000" pitchFamily="2" charset="2"/>
              <a:buChar char="Ø"/>
            </a:pPr>
            <a:r>
              <a:rPr lang="nl-NL" dirty="0"/>
              <a:t>Verandering in de ogen (scheel kijken, mat, helder, meer bewegingen) </a:t>
            </a:r>
          </a:p>
          <a:p>
            <a:pPr>
              <a:buFont typeface="Wingdings" panose="05000000000000000000" pitchFamily="2" charset="2"/>
              <a:buChar char="Ø"/>
            </a:pPr>
            <a:r>
              <a:rPr lang="nl-NL" dirty="0"/>
              <a:t>Pijnlijke plek aanraken en vasthouden, Pijnlijke plek beschermen </a:t>
            </a:r>
          </a:p>
          <a:p>
            <a:pPr>
              <a:buFont typeface="Wingdings" panose="05000000000000000000" pitchFamily="2" charset="2"/>
              <a:buChar char="Ø"/>
            </a:pPr>
            <a:r>
              <a:rPr lang="nl-NL" dirty="0"/>
              <a:t>Terugtrekken Verzet/ afweer Verbale agressie Fysieke agressie (bijv. mensen en/of voorwerpen wegduwen, anderen krabben, anderen slaan, stompen, schoppen) </a:t>
            </a:r>
          </a:p>
          <a:p>
            <a:pPr>
              <a:buFont typeface="Wingdings" panose="05000000000000000000" pitchFamily="2" charset="2"/>
              <a:buChar char="Ø"/>
            </a:pPr>
            <a:r>
              <a:rPr lang="nl-NL" dirty="0"/>
              <a:t>Geërgerd (geagiteerd) Achteruitdeinzen Niet aangeraakt willen worden Niet-coöperatief/weerstand tegen zorgverlening Sociaal emotioneel/stemming Nors/prikkelbaar Schreeuwen/krijsen </a:t>
            </a:r>
          </a:p>
          <a:p>
            <a:pPr>
              <a:buFont typeface="Wingdings" panose="05000000000000000000" pitchFamily="2" charset="2"/>
              <a:buChar char="Ø"/>
            </a:pPr>
            <a:r>
              <a:rPr lang="nl-NL" dirty="0"/>
              <a:t>Donkere blik Verdrietige blik Geen mensen in de buurt laten komen Ontsteld (ontdaan) Blozend, rood gelaat Rusteloos </a:t>
            </a:r>
          </a:p>
        </p:txBody>
      </p:sp>
      <p:pic>
        <p:nvPicPr>
          <p:cNvPr id="5" name="Afbeelding 4"/>
          <p:cNvPicPr>
            <a:picLocks noChangeAspect="1"/>
          </p:cNvPicPr>
          <p:nvPr/>
        </p:nvPicPr>
        <p:blipFill>
          <a:blip r:embed="rId2"/>
          <a:stretch>
            <a:fillRect/>
          </a:stretch>
        </p:blipFill>
        <p:spPr>
          <a:xfrm>
            <a:off x="9386048" y="691458"/>
            <a:ext cx="1912574" cy="3192471"/>
          </a:xfrm>
          <a:prstGeom prst="rect">
            <a:avLst/>
          </a:prstGeom>
        </p:spPr>
      </p:pic>
    </p:spTree>
    <p:extLst>
      <p:ext uri="{BB962C8B-B14F-4D97-AF65-F5344CB8AC3E}">
        <p14:creationId xmlns:p14="http://schemas.microsoft.com/office/powerpoint/2010/main" val="75090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Pijnschalen</a:t>
            </a:r>
          </a:p>
        </p:txBody>
      </p:sp>
      <p:pic>
        <p:nvPicPr>
          <p:cNvPr id="5" name="Tijdelijke aanduiding voor inhoud 4"/>
          <p:cNvPicPr>
            <a:picLocks noGrp="1" noChangeAspect="1"/>
          </p:cNvPicPr>
          <p:nvPr>
            <p:ph idx="1"/>
          </p:nvPr>
        </p:nvPicPr>
        <p:blipFill>
          <a:blip r:embed="rId2"/>
          <a:stretch>
            <a:fillRect/>
          </a:stretch>
        </p:blipFill>
        <p:spPr>
          <a:xfrm>
            <a:off x="1734206" y="1930400"/>
            <a:ext cx="5526170" cy="3400720"/>
          </a:xfrm>
          <a:prstGeom prst="rect">
            <a:avLst/>
          </a:prstGeom>
        </p:spPr>
      </p:pic>
    </p:spTree>
    <p:extLst>
      <p:ext uri="{BB962C8B-B14F-4D97-AF65-F5344CB8AC3E}">
        <p14:creationId xmlns:p14="http://schemas.microsoft.com/office/powerpoint/2010/main" val="170372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Pijnanamnese (verpleegkundigen)</a:t>
            </a:r>
            <a:br>
              <a:rPr lang="nl-NL" dirty="0"/>
            </a:br>
            <a:endParaRPr lang="nl-NL" dirty="0"/>
          </a:p>
        </p:txBody>
      </p:sp>
      <p:pic>
        <p:nvPicPr>
          <p:cNvPr id="2050" name="Picture 2" descr="http://handreiking.ysis.nl/sites/default/files/uploads/pijn_ss_diagnostiek-ouder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50427"/>
            <a:ext cx="7993116" cy="549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2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WHO pijnladder</a:t>
            </a:r>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9971" y="1584434"/>
            <a:ext cx="8087711" cy="4729656"/>
          </a:xfrm>
          <a:prstGeom prst="rect">
            <a:avLst/>
          </a:prstGeom>
          <a:noFill/>
          <a:ln>
            <a:noFill/>
          </a:ln>
        </p:spPr>
      </p:pic>
    </p:spTree>
    <p:extLst>
      <p:ext uri="{BB962C8B-B14F-4D97-AF65-F5344CB8AC3E}">
        <p14:creationId xmlns:p14="http://schemas.microsoft.com/office/powerpoint/2010/main" val="293147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Behandelingen van chronische pijn</a:t>
            </a:r>
          </a:p>
        </p:txBody>
      </p:sp>
      <p:sp>
        <p:nvSpPr>
          <p:cNvPr id="3" name="Tijdelijke aanduiding voor inhoud 2"/>
          <p:cNvSpPr>
            <a:spLocks noGrp="1"/>
          </p:cNvSpPr>
          <p:nvPr>
            <p:ph idx="1"/>
          </p:nvPr>
        </p:nvSpPr>
        <p:spPr>
          <a:xfrm>
            <a:off x="677334" y="1466193"/>
            <a:ext cx="8596668" cy="4575169"/>
          </a:xfrm>
        </p:spPr>
        <p:txBody>
          <a:bodyPr>
            <a:normAutofit/>
          </a:bodyPr>
          <a:lstStyle/>
          <a:p>
            <a:pPr marL="0" indent="0">
              <a:buNone/>
            </a:pPr>
            <a:r>
              <a:rPr lang="nl-NL" dirty="0"/>
              <a:t>Naast goede pijnmedicatie:</a:t>
            </a:r>
          </a:p>
          <a:p>
            <a:pPr marL="0" indent="0">
              <a:buNone/>
            </a:pPr>
            <a:r>
              <a:rPr lang="nl-NL" dirty="0"/>
              <a:t>Chronische pijn: negatieve gevolgen hebben voor het niveau van participatie aan de samenleving van de kwetsbare oudere. </a:t>
            </a:r>
          </a:p>
          <a:p>
            <a:pPr marL="0" indent="0">
              <a:buNone/>
            </a:pPr>
            <a:r>
              <a:rPr lang="nl-NL" dirty="0"/>
              <a:t>Behandeling door :Ergotherapeutische, (geriatrie-)fysiotherapeutische en psychologische interventies. Voor pijnreductie bij artrose of reumatoïde artritis kunnen patiënten educatie en oefentherapie overwogen worden. </a:t>
            </a:r>
          </a:p>
          <a:p>
            <a:pPr marL="0" indent="0">
              <a:buNone/>
            </a:pPr>
            <a:r>
              <a:rPr lang="nl-NL" dirty="0"/>
              <a:t>(Cognitieve) gedragstherapie, </a:t>
            </a:r>
            <a:r>
              <a:rPr lang="nl-NL" dirty="0" err="1"/>
              <a:t>mindfullness</a:t>
            </a:r>
            <a:r>
              <a:rPr lang="nl-NL" dirty="0"/>
              <a:t>/meditatie en aanrakingstherapieën </a:t>
            </a:r>
          </a:p>
          <a:p>
            <a:pPr marL="0" indent="0">
              <a:buNone/>
            </a:pPr>
            <a:r>
              <a:rPr lang="nl-NL" dirty="0"/>
              <a:t>Chronische lage rugpijn: acupunctuur, oefentherapie en massage </a:t>
            </a:r>
          </a:p>
          <a:p>
            <a:pPr marL="0" indent="0">
              <a:buNone/>
            </a:pPr>
            <a:r>
              <a:rPr lang="nl-NL" dirty="0"/>
              <a:t>Pijn van de knie: TENS en laag gedoseerde lasertherapie; korte periode verlichting.</a:t>
            </a:r>
          </a:p>
          <a:p>
            <a:pPr marL="0" indent="0">
              <a:buNone/>
            </a:pPr>
            <a:r>
              <a:rPr lang="nl-NL" dirty="0"/>
              <a:t>Chronische nekpijn: kracht- en lenigheidsoefeningen of ontspanningsoefeningen worden overwogen. </a:t>
            </a:r>
          </a:p>
          <a:p>
            <a:pPr marL="0" indent="0">
              <a:buNone/>
            </a:pPr>
            <a:r>
              <a:rPr lang="nl-NL" dirty="0"/>
              <a:t>Bij chronische schouderpijn en aandoeningen aan de rotator </a:t>
            </a:r>
            <a:r>
              <a:rPr lang="nl-NL" dirty="0" err="1"/>
              <a:t>cuff</a:t>
            </a:r>
            <a:r>
              <a:rPr lang="nl-NL" dirty="0"/>
              <a:t>: oefentherapie</a:t>
            </a:r>
          </a:p>
        </p:txBody>
      </p:sp>
    </p:spTree>
    <p:extLst>
      <p:ext uri="{BB962C8B-B14F-4D97-AF65-F5344CB8AC3E}">
        <p14:creationId xmlns:p14="http://schemas.microsoft.com/office/powerpoint/2010/main" val="288583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Behandeling van pijn bij mensen met een cognitieve beperking</a:t>
            </a:r>
          </a:p>
        </p:txBody>
      </p:sp>
      <p:sp>
        <p:nvSpPr>
          <p:cNvPr id="3" name="Tijdelijke aanduiding voor inhoud 2"/>
          <p:cNvSpPr>
            <a:spLocks noGrp="1"/>
          </p:cNvSpPr>
          <p:nvPr>
            <p:ph idx="1"/>
          </p:nvPr>
        </p:nvSpPr>
        <p:spPr/>
        <p:txBody>
          <a:bodyPr/>
          <a:lstStyle/>
          <a:p>
            <a:pPr marL="0" indent="0">
              <a:buNone/>
            </a:pPr>
            <a:r>
              <a:rPr lang="nl-NL" dirty="0"/>
              <a:t>In het algemeen is het van belang dat voor optimale leef- en (I)ADL omstandigheden wordt gezorgd, waarbij het individu niet wordt over- of </a:t>
            </a:r>
            <a:r>
              <a:rPr lang="nl-NL" dirty="0" err="1"/>
              <a:t>onderprikkeld</a:t>
            </a:r>
            <a:r>
              <a:rPr lang="nl-NL" dirty="0"/>
              <a:t>. </a:t>
            </a:r>
          </a:p>
          <a:p>
            <a:pPr marL="0" indent="0">
              <a:buNone/>
            </a:pPr>
            <a:r>
              <a:rPr lang="nl-NL" dirty="0"/>
              <a:t>Psychosociale interventies zoals </a:t>
            </a:r>
            <a:r>
              <a:rPr lang="nl-NL" dirty="0" err="1"/>
              <a:t>snoezelen</a:t>
            </a:r>
            <a:r>
              <a:rPr lang="nl-NL" dirty="0"/>
              <a:t> kunnen bij mensen, met matig tot ernstige cognitieve beperkingen, positieve resultaten bieden op de beleving van pijn.</a:t>
            </a:r>
          </a:p>
          <a:p>
            <a:endParaRPr lang="nl-NL" dirty="0"/>
          </a:p>
        </p:txBody>
      </p:sp>
    </p:spTree>
    <p:extLst>
      <p:ext uri="{BB962C8B-B14F-4D97-AF65-F5344CB8AC3E}">
        <p14:creationId xmlns:p14="http://schemas.microsoft.com/office/powerpoint/2010/main" val="1444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Behandeling van </a:t>
            </a:r>
            <a:r>
              <a:rPr lang="nl-NL" dirty="0" err="1"/>
              <a:t>neuropathische</a:t>
            </a:r>
            <a:r>
              <a:rPr lang="nl-NL" dirty="0"/>
              <a:t> pijn</a:t>
            </a:r>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Ø"/>
            </a:pPr>
            <a:r>
              <a:rPr lang="nl-NL" dirty="0" err="1"/>
              <a:t>Neuropathische</a:t>
            </a:r>
            <a:r>
              <a:rPr lang="nl-NL" dirty="0"/>
              <a:t> pijn reageert niet goed op gewone pijnstillers (paracetamol, aspirine, </a:t>
            </a:r>
            <a:r>
              <a:rPr lang="nl-NL" dirty="0" err="1"/>
              <a:t>diclofenac</a:t>
            </a:r>
            <a:r>
              <a:rPr lang="nl-NL" dirty="0"/>
              <a:t> en dergelijke ) die wel helpen bij wondpijn. </a:t>
            </a:r>
          </a:p>
          <a:p>
            <a:pPr>
              <a:buFont typeface="Wingdings" panose="05000000000000000000" pitchFamily="2" charset="2"/>
              <a:buChar char="Ø"/>
            </a:pPr>
            <a:r>
              <a:rPr lang="nl-NL" dirty="0"/>
              <a:t>Wel zenuw blokkerende middelen en op medicijnen die in de hersenen de verwerking van de pijnprikkel veranderen. (bijvoorbeeld </a:t>
            </a:r>
            <a:r>
              <a:rPr lang="nl-NL" dirty="0" err="1"/>
              <a:t>amitryptiline</a:t>
            </a:r>
            <a:r>
              <a:rPr lang="nl-NL" dirty="0"/>
              <a:t>) of bij epilepsie (bijvoorbeeld carbamazepine, </a:t>
            </a:r>
            <a:r>
              <a:rPr lang="nl-NL" dirty="0" err="1"/>
              <a:t>gabapentine</a:t>
            </a:r>
            <a:r>
              <a:rPr lang="nl-NL" dirty="0"/>
              <a:t> of </a:t>
            </a:r>
            <a:r>
              <a:rPr lang="nl-NL" dirty="0" err="1"/>
              <a:t>pregabaline</a:t>
            </a:r>
            <a:r>
              <a:rPr lang="nl-NL" dirty="0"/>
              <a:t>). </a:t>
            </a:r>
          </a:p>
          <a:p>
            <a:pPr>
              <a:buFont typeface="Wingdings" panose="05000000000000000000" pitchFamily="2" charset="2"/>
              <a:buChar char="Ø"/>
            </a:pPr>
            <a:r>
              <a:rPr lang="nl-NL" dirty="0"/>
              <a:t>Bij zenuwpijn bij diabetes wordt wel </a:t>
            </a:r>
            <a:r>
              <a:rPr lang="nl-NL" dirty="0" err="1"/>
              <a:t>Cymbalta</a:t>
            </a:r>
            <a:r>
              <a:rPr lang="nl-NL" dirty="0"/>
              <a:t> gebruikt. </a:t>
            </a:r>
          </a:p>
          <a:p>
            <a:pPr>
              <a:buFont typeface="Wingdings" panose="05000000000000000000" pitchFamily="2" charset="2"/>
              <a:buChar char="Ø"/>
            </a:pPr>
            <a:r>
              <a:rPr lang="nl-NL" dirty="0"/>
              <a:t>Vaak meerdere middelen </a:t>
            </a:r>
          </a:p>
          <a:p>
            <a:pPr>
              <a:buFont typeface="Wingdings" panose="05000000000000000000" pitchFamily="2" charset="2"/>
              <a:buChar char="Ø"/>
            </a:pPr>
            <a:r>
              <a:rPr lang="nl-NL" dirty="0"/>
              <a:t>Eventueel zenuwblokkade in combinatie met ontstekingsremmer</a:t>
            </a:r>
          </a:p>
          <a:p>
            <a:pPr>
              <a:buFont typeface="Wingdings" panose="05000000000000000000" pitchFamily="2" charset="2"/>
              <a:buChar char="Ø"/>
            </a:pPr>
            <a:r>
              <a:rPr lang="nl-NL" dirty="0"/>
              <a:t>Langdurige zenuwpijn wordt tegenwoordig ook behandeld met elektrische zenuw- of ruggenmergstimulatie. Dit gebeurt binnen een pijnteam door een anesthesioloog.</a:t>
            </a:r>
          </a:p>
        </p:txBody>
      </p:sp>
    </p:spTree>
    <p:extLst>
      <p:ext uri="{BB962C8B-B14F-4D97-AF65-F5344CB8AC3E}">
        <p14:creationId xmlns:p14="http://schemas.microsoft.com/office/powerpoint/2010/main" val="230562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65125"/>
            <a:ext cx="10515600" cy="1325563"/>
          </a:xfrm>
        </p:spPr>
        <p:txBody>
          <a:bodyPr/>
          <a:lstStyle/>
          <a:p>
            <a:pPr lvl="0"/>
            <a:r>
              <a:rPr lang="nl-NL" dirty="0"/>
              <a:t>Pijn gedrag bij ouderen (model van </a:t>
            </a:r>
            <a:r>
              <a:rPr lang="nl-NL" dirty="0" err="1"/>
              <a:t>Loeser</a:t>
            </a:r>
            <a:r>
              <a:rPr lang="nl-NL" dirty="0"/>
              <a:t>)</a:t>
            </a:r>
            <a:br>
              <a:rPr lang="nl-NL" dirty="0"/>
            </a:br>
            <a:endParaRPr lang="nl-NL" dirty="0"/>
          </a:p>
        </p:txBody>
      </p:sp>
      <p:sp>
        <p:nvSpPr>
          <p:cNvPr id="3" name="Tijdelijke aanduiding voor inhoud 2"/>
          <p:cNvSpPr>
            <a:spLocks noGrp="1"/>
          </p:cNvSpPr>
          <p:nvPr>
            <p:ph idx="4294967295"/>
          </p:nvPr>
        </p:nvSpPr>
        <p:spPr>
          <a:xfrm>
            <a:off x="1620838" y="1563688"/>
            <a:ext cx="10571162" cy="4351337"/>
          </a:xfrm>
        </p:spPr>
        <p:txBody>
          <a:bodyPr/>
          <a:lstStyle/>
          <a:p>
            <a:pPr marL="0" lvl="0" indent="0">
              <a:buNone/>
            </a:pPr>
            <a:r>
              <a:rPr lang="nl-NL" i="1" dirty="0"/>
              <a:t>1. </a:t>
            </a:r>
            <a:r>
              <a:rPr lang="nl-NL" i="1" dirty="0" err="1"/>
              <a:t>Nociceptie</a:t>
            </a:r>
            <a:r>
              <a:rPr lang="nl-NL" i="1" dirty="0"/>
              <a:t>: dreigende verwonding waarin pijnprikkels worden omgezet in zenuwsignalen = lichamelijk (nog geen bewustwording).</a:t>
            </a:r>
            <a:endParaRPr lang="nl-NL" dirty="0"/>
          </a:p>
          <a:p>
            <a:pPr marL="0" lvl="0" indent="0">
              <a:buNone/>
            </a:pPr>
            <a:r>
              <a:rPr lang="nl-NL" i="1" dirty="0"/>
              <a:t>2. Pijngewaarwording: bewustwording t.g.v. pijnprikkel in hersenen is aangekomen en omgezet in bewustwording.</a:t>
            </a:r>
            <a:endParaRPr lang="nl-NL" dirty="0"/>
          </a:p>
          <a:p>
            <a:pPr marL="0" lvl="0" indent="0">
              <a:buNone/>
            </a:pPr>
            <a:r>
              <a:rPr lang="nl-NL" i="1" dirty="0"/>
              <a:t>3. Pijnbeleving: per persoon afhankelijk. De ervaring wordt o.a. bepaald door eerdere ervaringen met pijn.</a:t>
            </a:r>
            <a:endParaRPr lang="nl-NL" dirty="0"/>
          </a:p>
          <a:p>
            <a:pPr marL="0" lvl="0" indent="0">
              <a:buNone/>
            </a:pPr>
            <a:r>
              <a:rPr lang="nl-NL" i="1" dirty="0"/>
              <a:t>4. Pijngedrag: gedrag dat cliënt vertoont om pijn kenbaar te maken aan omgeving, verbaal/non-verbaal.</a:t>
            </a:r>
            <a:endParaRPr lang="nl-NL" dirty="0"/>
          </a:p>
          <a:p>
            <a:pPr marL="0" indent="0">
              <a:buNone/>
            </a:pPr>
            <a:r>
              <a:rPr lang="nl-NL" i="1" dirty="0"/>
              <a:t> </a:t>
            </a:r>
            <a:endParaRPr lang="nl-NL" dirty="0"/>
          </a:p>
          <a:p>
            <a:pPr marL="0" indent="0">
              <a:buNone/>
            </a:pPr>
            <a:endParaRPr lang="nl-NL" dirty="0"/>
          </a:p>
        </p:txBody>
      </p:sp>
      <p:sp>
        <p:nvSpPr>
          <p:cNvPr id="4" name="Rectangle 2"/>
          <p:cNvSpPr>
            <a:spLocks noChangeArrowheads="1"/>
          </p:cNvSpPr>
          <p:nvPr/>
        </p:nvSpPr>
        <p:spPr bwMode="auto">
          <a:xfrm>
            <a:off x="1253358" y="1647942"/>
            <a:ext cx="122566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1253358" y="3689353"/>
            <a:ext cx="1225668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800" b="0" i="0" u="none" strike="noStrike" cap="none" normalizeH="0" baseline="0" dirty="0">
              <a:ln>
                <a:noFill/>
              </a:ln>
              <a:solidFill>
                <a:schemeClr val="tx1"/>
              </a:solidFill>
              <a:effectLst/>
            </a:endParaRPr>
          </a:p>
        </p:txBody>
      </p:sp>
      <p:pic>
        <p:nvPicPr>
          <p:cNvPr id="6" name="Afbeelding 5"/>
          <p:cNvPicPr>
            <a:picLocks noChangeAspect="1"/>
          </p:cNvPicPr>
          <p:nvPr/>
        </p:nvPicPr>
        <p:blipFill>
          <a:blip r:embed="rId2"/>
          <a:stretch>
            <a:fillRect/>
          </a:stretch>
        </p:blipFill>
        <p:spPr>
          <a:xfrm>
            <a:off x="3172909" y="4185745"/>
            <a:ext cx="4236884" cy="2412124"/>
          </a:xfrm>
          <a:prstGeom prst="rect">
            <a:avLst/>
          </a:prstGeom>
        </p:spPr>
      </p:pic>
    </p:spTree>
    <p:extLst>
      <p:ext uri="{BB962C8B-B14F-4D97-AF65-F5344CB8AC3E}">
        <p14:creationId xmlns:p14="http://schemas.microsoft.com/office/powerpoint/2010/main" val="38462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Non-farmacologische interventies</a:t>
            </a:r>
            <a:br>
              <a:rPr lang="nl-NL" dirty="0"/>
            </a:b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i="1" dirty="0"/>
          </a:p>
          <a:p>
            <a:pPr marL="0" indent="0">
              <a:buNone/>
            </a:pPr>
            <a:endParaRPr lang="nl-NL" i="1" dirty="0"/>
          </a:p>
          <a:p>
            <a:pPr marL="0" indent="0">
              <a:buNone/>
            </a:pPr>
            <a:endParaRPr lang="nl-NL" i="1" dirty="0"/>
          </a:p>
          <a:p>
            <a:pPr marL="0" indent="0">
              <a:buNone/>
            </a:pPr>
            <a:r>
              <a:rPr lang="nl-NL" dirty="0"/>
              <a:t>Bij non-farmacologische interventies kan het zinvol zijn om te zoeken naar afleiding, bijvoorbeeld door het luisteren naar </a:t>
            </a:r>
            <a:r>
              <a:rPr lang="nl-NL" b="1" dirty="0"/>
              <a:t>muziek of televisiekijken </a:t>
            </a:r>
            <a:r>
              <a:rPr lang="nl-NL" dirty="0"/>
              <a:t>kan zinvol zijn.</a:t>
            </a:r>
          </a:p>
          <a:p>
            <a:pPr marL="0" indent="0">
              <a:buNone/>
            </a:pPr>
            <a:r>
              <a:rPr lang="nl-NL" dirty="0"/>
              <a:t>Indien mogelijk is het verhogen van de activiteit bij ouderen, bijvoorbeeld door middel van een </a:t>
            </a:r>
            <a:r>
              <a:rPr lang="nl-NL" b="1" dirty="0"/>
              <a:t>bewegingsprogramma</a:t>
            </a:r>
            <a:r>
              <a:rPr lang="nl-NL" dirty="0"/>
              <a:t>, een belangrijke eerste keuze voor de behandeling. Hierbij kan men denken aan krachttraining, uithoudingsvermogen, flexibiliteit, en balansoefeningen. Massage kan verlichtend werken.</a:t>
            </a:r>
          </a:p>
          <a:p>
            <a:endParaRPr lang="nl-NL" dirty="0"/>
          </a:p>
        </p:txBody>
      </p:sp>
      <p:pic>
        <p:nvPicPr>
          <p:cNvPr id="4" name="Afbeelding 3"/>
          <p:cNvPicPr>
            <a:picLocks noChangeAspect="1"/>
          </p:cNvPicPr>
          <p:nvPr/>
        </p:nvPicPr>
        <p:blipFill>
          <a:blip r:embed="rId2"/>
          <a:stretch>
            <a:fillRect/>
          </a:stretch>
        </p:blipFill>
        <p:spPr>
          <a:xfrm>
            <a:off x="7400903" y="1023801"/>
            <a:ext cx="3822523" cy="2024047"/>
          </a:xfrm>
          <a:prstGeom prst="rect">
            <a:avLst/>
          </a:prstGeom>
        </p:spPr>
      </p:pic>
    </p:spTree>
    <p:extLst>
      <p:ext uri="{BB962C8B-B14F-4D97-AF65-F5344CB8AC3E}">
        <p14:creationId xmlns:p14="http://schemas.microsoft.com/office/powerpoint/2010/main" val="91116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nl-NL" dirty="0"/>
              <a:t>Ondersteuning door verpleegkundigen en verzorgenden</a:t>
            </a:r>
            <a:br>
              <a:rPr lang="nl-NL" dirty="0"/>
            </a:b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Coping: omgaan met pijnbeleving door bepaalde gedragingen </a:t>
            </a:r>
          </a:p>
          <a:p>
            <a:pPr marL="0" indent="0">
              <a:buNone/>
            </a:pPr>
            <a:r>
              <a:rPr lang="nl-NL" dirty="0"/>
              <a:t>Ouderen coping strategieën waarmee ze bekend zijn en die ze zelf kunnen gebruiken om met de pijn om te gaan: </a:t>
            </a:r>
          </a:p>
          <a:p>
            <a:pPr>
              <a:buFontTx/>
              <a:buChar char="-"/>
            </a:pPr>
            <a:r>
              <a:rPr lang="nl-NL" dirty="0"/>
              <a:t>‘huis-en-tuin middeltjes’ (bijvoorbeeld vitamines), </a:t>
            </a:r>
          </a:p>
          <a:p>
            <a:pPr>
              <a:buFontTx/>
              <a:buChar char="-"/>
            </a:pPr>
            <a:r>
              <a:rPr lang="nl-NL" dirty="0"/>
              <a:t>massage, plaatselijke verlichting (bijvoorbeeld tijgerbalsem), </a:t>
            </a:r>
          </a:p>
          <a:p>
            <a:pPr>
              <a:buFontTx/>
              <a:buChar char="-"/>
            </a:pPr>
            <a:r>
              <a:rPr lang="nl-NL" dirty="0"/>
              <a:t>fysieke verlichting (bijvoorbeeld hitte (hete douche) </a:t>
            </a:r>
            <a:r>
              <a:rPr lang="nl-NL" dirty="0" err="1"/>
              <a:t>enrmele</a:t>
            </a:r>
            <a:r>
              <a:rPr lang="nl-NL" dirty="0"/>
              <a:t> cognitieve strategieën (afleiding door bijvoorbeeld het luisteren naar muziek of bidden). </a:t>
            </a:r>
          </a:p>
          <a:p>
            <a:pPr>
              <a:buFontTx/>
              <a:buChar char="-"/>
            </a:pPr>
            <a:endParaRPr lang="nl-NL" dirty="0"/>
          </a:p>
          <a:p>
            <a:pPr marL="0" indent="0">
              <a:buNone/>
            </a:pPr>
            <a:r>
              <a:rPr lang="nl-NL" dirty="0"/>
              <a:t>Ouderen gebruiken voor pijnverlichting minder snel medicatie (uit angst voor verslaving), minder dagelijkse beweging (onder andere angst om te vallen) of fysiotherapie (na behandeling weinig adviezen voor het dagelijkse leven) (</a:t>
            </a:r>
            <a:r>
              <a:rPr lang="nl-NL" dirty="0" err="1"/>
              <a:t>Lansbury</a:t>
            </a:r>
            <a:r>
              <a:rPr lang="nl-NL" dirty="0"/>
              <a:t>, 2000). </a:t>
            </a:r>
          </a:p>
        </p:txBody>
      </p:sp>
    </p:spTree>
    <p:extLst>
      <p:ext uri="{BB962C8B-B14F-4D97-AF65-F5344CB8AC3E}">
        <p14:creationId xmlns:p14="http://schemas.microsoft.com/office/powerpoint/2010/main" val="140555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presentatie</a:t>
            </a:r>
          </a:p>
        </p:txBody>
      </p:sp>
      <p:sp>
        <p:nvSpPr>
          <p:cNvPr id="3" name="Tijdelijke aanduiding voor inhoud 2"/>
          <p:cNvSpPr>
            <a:spLocks noGrp="1"/>
          </p:cNvSpPr>
          <p:nvPr>
            <p:ph idx="1"/>
          </p:nvPr>
        </p:nvSpPr>
        <p:spPr/>
        <p:txBody>
          <a:bodyPr>
            <a:normAutofit/>
          </a:bodyPr>
          <a:lstStyle/>
          <a:p>
            <a:pPr lvl="0">
              <a:buFont typeface="+mj-lt"/>
              <a:buAutoNum type="arabicPeriod"/>
            </a:pPr>
            <a:r>
              <a:rPr lang="nl-NL" dirty="0"/>
              <a:t>Voorkomen van pijn en effecten van pijn op ouderen</a:t>
            </a:r>
          </a:p>
          <a:p>
            <a:pPr lvl="0">
              <a:buFont typeface="+mj-lt"/>
              <a:buAutoNum type="arabicPeriod"/>
            </a:pPr>
            <a:r>
              <a:rPr lang="nl-NL" dirty="0"/>
              <a:t>Observatie pijn uitingen</a:t>
            </a:r>
          </a:p>
          <a:p>
            <a:pPr lvl="0">
              <a:buFont typeface="+mj-lt"/>
              <a:buAutoNum type="arabicPeriod"/>
            </a:pPr>
            <a:r>
              <a:rPr lang="nl-NL" dirty="0"/>
              <a:t>Screenen van pijn</a:t>
            </a:r>
          </a:p>
          <a:p>
            <a:pPr lvl="0">
              <a:buFont typeface="+mj-lt"/>
              <a:buAutoNum type="arabicPeriod"/>
            </a:pPr>
            <a:r>
              <a:rPr lang="nl-NL" dirty="0"/>
              <a:t>Pijnanamnese (alleen verpleegkundigen)</a:t>
            </a:r>
          </a:p>
          <a:p>
            <a:pPr lvl="0">
              <a:buFont typeface="+mj-lt"/>
              <a:buAutoNum type="arabicPeriod"/>
            </a:pPr>
            <a:r>
              <a:rPr lang="nl-NL" dirty="0"/>
              <a:t>Pijn gedrag bij ouderen (model van </a:t>
            </a:r>
            <a:r>
              <a:rPr lang="nl-NL" dirty="0" err="1"/>
              <a:t>Loeser</a:t>
            </a:r>
            <a:r>
              <a:rPr lang="nl-NL" dirty="0"/>
              <a:t>)</a:t>
            </a:r>
          </a:p>
          <a:p>
            <a:pPr lvl="0">
              <a:buFont typeface="+mj-lt"/>
              <a:buAutoNum type="arabicPeriod"/>
            </a:pPr>
            <a:r>
              <a:rPr lang="nl-NL" dirty="0"/>
              <a:t>Farmacologische interventies</a:t>
            </a:r>
          </a:p>
          <a:p>
            <a:pPr lvl="0">
              <a:buFont typeface="+mj-lt"/>
              <a:buAutoNum type="arabicPeriod"/>
            </a:pPr>
            <a:r>
              <a:rPr lang="nl-NL" dirty="0"/>
              <a:t>Non-farmacologische interventies</a:t>
            </a:r>
          </a:p>
          <a:p>
            <a:pPr lvl="0">
              <a:buFont typeface="+mj-lt"/>
              <a:buAutoNum type="arabicPeriod"/>
            </a:pPr>
            <a:r>
              <a:rPr lang="nl-NL" dirty="0"/>
              <a:t>Ondersteuning door verpleegkundigen en verzorgenden</a:t>
            </a:r>
          </a:p>
          <a:p>
            <a:pPr lvl="0">
              <a:buFont typeface="+mj-lt"/>
              <a:buAutoNum type="arabicPeriod"/>
            </a:pPr>
            <a:r>
              <a:rPr lang="nl-NL" dirty="0"/>
              <a:t>Multidisciplinaire aanpak</a:t>
            </a:r>
          </a:p>
          <a:p>
            <a:endParaRPr lang="nl-NL" dirty="0"/>
          </a:p>
        </p:txBody>
      </p:sp>
    </p:spTree>
    <p:extLst>
      <p:ext uri="{BB962C8B-B14F-4D97-AF65-F5344CB8AC3E}">
        <p14:creationId xmlns:p14="http://schemas.microsoft.com/office/powerpoint/2010/main" val="398700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Multidisciplinaire aanpak</a:t>
            </a:r>
            <a:br>
              <a:rPr lang="nl-NL" dirty="0"/>
            </a:br>
            <a:endParaRPr lang="nl-NL" dirty="0"/>
          </a:p>
        </p:txBody>
      </p:sp>
      <p:pic>
        <p:nvPicPr>
          <p:cNvPr id="4" name="Tijdelijke aanduiding voor inhoud 3"/>
          <p:cNvPicPr>
            <a:picLocks noGrp="1" noChangeAspect="1"/>
          </p:cNvPicPr>
          <p:nvPr>
            <p:ph idx="1"/>
          </p:nvPr>
        </p:nvPicPr>
        <p:blipFill>
          <a:blip r:embed="rId2"/>
          <a:stretch>
            <a:fillRect/>
          </a:stretch>
        </p:blipFill>
        <p:spPr>
          <a:xfrm>
            <a:off x="1158766" y="1423532"/>
            <a:ext cx="5093603" cy="3573124"/>
          </a:xfrm>
          <a:prstGeom prst="rect">
            <a:avLst/>
          </a:prstGeom>
        </p:spPr>
      </p:pic>
    </p:spTree>
    <p:extLst>
      <p:ext uri="{BB962C8B-B14F-4D97-AF65-F5344CB8AC3E}">
        <p14:creationId xmlns:p14="http://schemas.microsoft.com/office/powerpoint/2010/main" val="424434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van pijn</a:t>
            </a:r>
          </a:p>
        </p:txBody>
      </p:sp>
      <p:sp>
        <p:nvSpPr>
          <p:cNvPr id="3" name="Tijdelijke aanduiding voor inhoud 2"/>
          <p:cNvSpPr>
            <a:spLocks noGrp="1"/>
          </p:cNvSpPr>
          <p:nvPr>
            <p:ph idx="1"/>
          </p:nvPr>
        </p:nvSpPr>
        <p:spPr/>
        <p:txBody>
          <a:bodyPr/>
          <a:lstStyle/>
          <a:p>
            <a:pPr marL="0" indent="0">
              <a:buNone/>
            </a:pPr>
            <a:r>
              <a:rPr lang="nl-NL" dirty="0"/>
              <a:t>Geef in eigen woorden aan wat pijn is, waardoor pijngevoel wordt veroorzaakt. </a:t>
            </a:r>
          </a:p>
          <a:p>
            <a:pPr marL="0" indent="0">
              <a:buNone/>
            </a:pPr>
            <a:endParaRPr lang="nl-NL" dirty="0"/>
          </a:p>
          <a:p>
            <a:pPr marL="0" indent="0">
              <a:buNone/>
            </a:pPr>
            <a:endParaRPr lang="nl-NL" dirty="0"/>
          </a:p>
          <a:p>
            <a:pPr marL="0" indent="0">
              <a:buNone/>
            </a:pPr>
            <a:r>
              <a:rPr lang="nl-NL" sz="1400" dirty="0"/>
              <a:t>Pijn is een onplezierige, sensorische en emotionele beleving, die veroorzaakt wordt door feitelijke of dreigende weefselbeschadiging, of die omschreven wordt in dergelijke termen” (IASP 1979). </a:t>
            </a:r>
          </a:p>
          <a:p>
            <a:pPr marL="0" indent="0">
              <a:buNone/>
            </a:pPr>
            <a:r>
              <a:rPr lang="nl-NL" sz="1400" dirty="0"/>
              <a:t>Pijn is een persoonlijke ervaring, die door patiënten individueel wordt beleefd: “Pijn is dat wat de patiënt die pijn heeft, zegt dat het is en treedt op als de patiënt zegt dat deze optreedt” (</a:t>
            </a:r>
            <a:r>
              <a:rPr lang="nl-NL" sz="1400" dirty="0" err="1"/>
              <a:t>McCaffery</a:t>
            </a:r>
            <a:r>
              <a:rPr lang="nl-NL" sz="1400" dirty="0"/>
              <a:t> 1979). </a:t>
            </a:r>
          </a:p>
          <a:p>
            <a:pPr marL="0" indent="0">
              <a:buNone/>
            </a:pPr>
            <a:r>
              <a:rPr lang="nl-NL" dirty="0">
                <a:solidFill>
                  <a:srgbClr val="FF0000"/>
                </a:solidFill>
              </a:rPr>
              <a:t>Daarmee kan alleen de patiënt aangeven of en hoeveel pijn hij heeft. </a:t>
            </a:r>
          </a:p>
        </p:txBody>
      </p:sp>
    </p:spTree>
    <p:extLst>
      <p:ext uri="{BB962C8B-B14F-4D97-AF65-F5344CB8AC3E}">
        <p14:creationId xmlns:p14="http://schemas.microsoft.com/office/powerpoint/2010/main" val="244596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Gevolgen van niet-behandelde pijn</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dirty="0"/>
              <a:t>Slechter herstel bij revalidatie </a:t>
            </a:r>
          </a:p>
          <a:p>
            <a:pPr>
              <a:buFont typeface="Wingdings" panose="05000000000000000000" pitchFamily="2" charset="2"/>
              <a:buChar char="Ø"/>
            </a:pPr>
            <a:r>
              <a:rPr lang="nl-NL" dirty="0"/>
              <a:t>Voorkomen van complicaties zoals pneumonie</a:t>
            </a:r>
          </a:p>
          <a:p>
            <a:pPr>
              <a:buFont typeface="Wingdings" panose="05000000000000000000" pitchFamily="2" charset="2"/>
              <a:buChar char="Ø"/>
            </a:pPr>
            <a:r>
              <a:rPr lang="nl-NL" dirty="0"/>
              <a:t>Overgang naar chronische pijn</a:t>
            </a:r>
          </a:p>
          <a:p>
            <a:pPr>
              <a:buFont typeface="Wingdings" panose="05000000000000000000" pitchFamily="2" charset="2"/>
              <a:buChar char="Ø"/>
            </a:pPr>
            <a:r>
              <a:rPr lang="nl-NL" dirty="0"/>
              <a:t>Verhoogt de kans op functieverlies </a:t>
            </a:r>
          </a:p>
        </p:txBody>
      </p:sp>
      <p:pic>
        <p:nvPicPr>
          <p:cNvPr id="4" name="Afbeelding 3"/>
          <p:cNvPicPr>
            <a:picLocks noChangeAspect="1"/>
          </p:cNvPicPr>
          <p:nvPr/>
        </p:nvPicPr>
        <p:blipFill>
          <a:blip r:embed="rId2"/>
          <a:stretch>
            <a:fillRect/>
          </a:stretch>
        </p:blipFill>
        <p:spPr>
          <a:xfrm>
            <a:off x="8229599" y="1568065"/>
            <a:ext cx="2790497" cy="4777503"/>
          </a:xfrm>
          <a:prstGeom prst="rect">
            <a:avLst/>
          </a:prstGeom>
        </p:spPr>
      </p:pic>
    </p:spTree>
    <p:extLst>
      <p:ext uri="{BB962C8B-B14F-4D97-AF65-F5344CB8AC3E}">
        <p14:creationId xmlns:p14="http://schemas.microsoft.com/office/powerpoint/2010/main" val="296251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536734" y="609600"/>
            <a:ext cx="3737268" cy="1320800"/>
          </a:xfrm>
        </p:spPr>
        <p:txBody>
          <a:bodyPr>
            <a:normAutofit/>
          </a:bodyPr>
          <a:lstStyle/>
          <a:p>
            <a:pPr lvl="0">
              <a:lnSpc>
                <a:spcPct val="90000"/>
              </a:lnSpc>
            </a:pPr>
            <a:r>
              <a:rPr lang="nl-NL" sz="2000"/>
              <a:t>Voorkomen van pijn en effecten van pijn op ouderen</a:t>
            </a:r>
            <a:br>
              <a:rPr lang="nl-NL" sz="2000"/>
            </a:br>
            <a:endParaRPr lang="nl-NL" sz="2000"/>
          </a:p>
        </p:txBody>
      </p:sp>
      <p:sp>
        <p:nvSpPr>
          <p:cNvPr id="3" name="Tijdelijke aanduiding voor inhoud 2"/>
          <p:cNvSpPr>
            <a:spLocks noGrp="1"/>
          </p:cNvSpPr>
          <p:nvPr>
            <p:ph idx="1"/>
          </p:nvPr>
        </p:nvSpPr>
        <p:spPr>
          <a:xfrm>
            <a:off x="5209563" y="2160589"/>
            <a:ext cx="4064439" cy="3880773"/>
          </a:xfrm>
        </p:spPr>
        <p:txBody>
          <a:bodyPr>
            <a:normAutofit/>
          </a:bodyPr>
          <a:lstStyle/>
          <a:p>
            <a:pPr marL="0" indent="0">
              <a:buNone/>
            </a:pPr>
            <a:r>
              <a:rPr lang="nl-NL" dirty="0"/>
              <a:t>Pijn is geen objectief gegeven, maar subjectief. </a:t>
            </a:r>
          </a:p>
          <a:p>
            <a:pPr marL="0" indent="0">
              <a:buNone/>
            </a:pPr>
            <a:r>
              <a:rPr lang="nl-NL" dirty="0"/>
              <a:t>Pijn beleving wordt bepaald door</a:t>
            </a:r>
          </a:p>
          <a:p>
            <a:pPr>
              <a:buFontTx/>
              <a:buChar char="-"/>
            </a:pPr>
            <a:r>
              <a:rPr lang="nl-NL" dirty="0"/>
              <a:t>Cultuur</a:t>
            </a:r>
          </a:p>
          <a:p>
            <a:pPr>
              <a:buFontTx/>
              <a:buChar char="-"/>
            </a:pPr>
            <a:r>
              <a:rPr lang="nl-NL" dirty="0"/>
              <a:t>Leeftijd (kinderen en ouderen beleven pijn anders)</a:t>
            </a:r>
          </a:p>
          <a:p>
            <a:pPr>
              <a:buFontTx/>
              <a:buChar char="-"/>
            </a:pPr>
            <a:r>
              <a:rPr lang="nl-NL" dirty="0"/>
              <a:t>Opvoeding</a:t>
            </a:r>
          </a:p>
          <a:p>
            <a:pPr>
              <a:buFontTx/>
              <a:buChar char="-"/>
            </a:pPr>
            <a:endParaRPr lang="nl-NL" dirty="0"/>
          </a:p>
          <a:p>
            <a:pPr marL="0" indent="0">
              <a:buNone/>
            </a:pPr>
            <a:r>
              <a:rPr lang="nl-NL" dirty="0"/>
              <a:t>Ouderen ontkennen vaak pijn, bagatelliseren pijn, ‘ dit hoort bij het ouder worden’.</a:t>
            </a:r>
          </a:p>
        </p:txBody>
      </p:sp>
      <p:pic>
        <p:nvPicPr>
          <p:cNvPr id="4" name="Afbeelding 3"/>
          <p:cNvPicPr>
            <a:picLocks noChangeAspect="1"/>
          </p:cNvPicPr>
          <p:nvPr/>
        </p:nvPicPr>
        <p:blipFill rotWithShape="1">
          <a:blip r:embed="rId2"/>
          <a:srcRect t="5478" b="2810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937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643467" y="816638"/>
            <a:ext cx="3367359" cy="5224724"/>
          </a:xfrm>
        </p:spPr>
        <p:txBody>
          <a:bodyPr anchor="ctr">
            <a:normAutofit/>
          </a:bodyPr>
          <a:lstStyle/>
          <a:p>
            <a:pPr lvl="0"/>
            <a:r>
              <a:rPr lang="nl-NL" dirty="0"/>
              <a:t>Pathologie en fysiologie van pijn</a:t>
            </a:r>
            <a:br>
              <a:rPr lang="nl-NL" dirty="0"/>
            </a:br>
            <a:endParaRPr lang="nl-NL" dirty="0"/>
          </a:p>
        </p:txBody>
      </p:sp>
      <p:sp>
        <p:nvSpPr>
          <p:cNvPr id="3" name="Tijdelijke aanduiding voor inhoud 2"/>
          <p:cNvSpPr>
            <a:spLocks noGrp="1"/>
          </p:cNvSpPr>
          <p:nvPr>
            <p:ph idx="1"/>
          </p:nvPr>
        </p:nvSpPr>
        <p:spPr>
          <a:xfrm>
            <a:off x="4654295" y="816638"/>
            <a:ext cx="4619706" cy="5224724"/>
          </a:xfrm>
        </p:spPr>
        <p:txBody>
          <a:bodyPr anchor="ctr">
            <a:normAutofit/>
          </a:bodyPr>
          <a:lstStyle/>
          <a:p>
            <a:pPr marL="0" lvl="0" indent="0">
              <a:lnSpc>
                <a:spcPct val="90000"/>
              </a:lnSpc>
              <a:buNone/>
            </a:pPr>
            <a:r>
              <a:rPr lang="nl-NL" sz="1500" b="1" dirty="0"/>
              <a:t>Soorten pijn:</a:t>
            </a:r>
          </a:p>
          <a:p>
            <a:pPr marL="0" lvl="0" indent="0">
              <a:lnSpc>
                <a:spcPct val="90000"/>
              </a:lnSpc>
              <a:buNone/>
            </a:pPr>
            <a:r>
              <a:rPr lang="nl-NL" sz="1500" b="1" dirty="0"/>
              <a:t>Chronische pijn. </a:t>
            </a:r>
          </a:p>
          <a:p>
            <a:pPr marL="0" lvl="0" indent="0">
              <a:lnSpc>
                <a:spcPct val="90000"/>
              </a:lnSpc>
              <a:buNone/>
            </a:pPr>
            <a:r>
              <a:rPr lang="nl-NL" sz="1500" dirty="0"/>
              <a:t>3 Maanden of langer aanwezig, vaak gerelateerd aan klachten van het bewegingsapparaat</a:t>
            </a:r>
          </a:p>
          <a:p>
            <a:pPr marL="0" lvl="0" indent="0">
              <a:lnSpc>
                <a:spcPct val="90000"/>
              </a:lnSpc>
              <a:buNone/>
            </a:pPr>
            <a:r>
              <a:rPr lang="nl-NL" sz="1500" b="1" dirty="0"/>
              <a:t>Acute pijn.</a:t>
            </a:r>
          </a:p>
          <a:p>
            <a:pPr marL="0" indent="0">
              <a:lnSpc>
                <a:spcPct val="90000"/>
              </a:lnSpc>
              <a:buNone/>
            </a:pPr>
            <a:r>
              <a:rPr lang="nl-NL" sz="1500" dirty="0"/>
              <a:t>Recent begonnen met waarschijnlijk beperkte duur, vaak gerelateerd aan weefselbeschadiging.</a:t>
            </a:r>
          </a:p>
          <a:p>
            <a:pPr marL="0" indent="0">
              <a:lnSpc>
                <a:spcPct val="90000"/>
              </a:lnSpc>
              <a:buNone/>
            </a:pPr>
            <a:r>
              <a:rPr lang="nl-NL" sz="1500" b="1" dirty="0"/>
              <a:t>Pijn verdeeld naar oorzaak:</a:t>
            </a:r>
          </a:p>
          <a:p>
            <a:pPr marL="0" lvl="0" indent="0">
              <a:lnSpc>
                <a:spcPct val="90000"/>
              </a:lnSpc>
              <a:buNone/>
            </a:pPr>
            <a:r>
              <a:rPr lang="nl-NL" sz="1500" b="1" dirty="0" err="1"/>
              <a:t>Nociceptieve</a:t>
            </a:r>
            <a:r>
              <a:rPr lang="nl-NL" sz="1500" b="1" dirty="0"/>
              <a:t> pijn.</a:t>
            </a:r>
          </a:p>
          <a:p>
            <a:pPr marL="0" indent="0">
              <a:lnSpc>
                <a:spcPct val="90000"/>
              </a:lnSpc>
              <a:buNone/>
            </a:pPr>
            <a:r>
              <a:rPr lang="nl-NL" sz="1500" dirty="0"/>
              <a:t>Ten gevolge van weefselschade(huid, spier, botten en ingewanden), voelt stekend of zeurend.</a:t>
            </a:r>
          </a:p>
          <a:p>
            <a:pPr marL="0" lvl="0" indent="0">
              <a:lnSpc>
                <a:spcPct val="90000"/>
              </a:lnSpc>
              <a:buNone/>
            </a:pPr>
            <a:r>
              <a:rPr lang="nl-NL" sz="1500" b="1" dirty="0" err="1"/>
              <a:t>Neuropathische</a:t>
            </a:r>
            <a:r>
              <a:rPr lang="nl-NL" sz="1500" b="1" dirty="0"/>
              <a:t> pijn.</a:t>
            </a:r>
          </a:p>
          <a:p>
            <a:pPr marL="0" lvl="0" indent="0">
              <a:lnSpc>
                <a:spcPct val="90000"/>
              </a:lnSpc>
              <a:buNone/>
            </a:pPr>
            <a:r>
              <a:rPr lang="nl-NL" sz="1500" dirty="0"/>
              <a:t>Ten gevolge van zenuwbeschadiging, voelt branderig of tintelend, is niet altijd aanwezig</a:t>
            </a:r>
          </a:p>
          <a:p>
            <a:pPr marL="0" lvl="0" indent="0">
              <a:lnSpc>
                <a:spcPct val="90000"/>
              </a:lnSpc>
              <a:buNone/>
            </a:pPr>
            <a:r>
              <a:rPr lang="nl-NL" sz="1500" b="1" dirty="0"/>
              <a:t>Centrale pijn.</a:t>
            </a:r>
          </a:p>
          <a:p>
            <a:pPr marL="0" indent="0">
              <a:lnSpc>
                <a:spcPct val="90000"/>
              </a:lnSpc>
              <a:buNone/>
            </a:pPr>
            <a:r>
              <a:rPr lang="nl-NL" sz="1500" dirty="0"/>
              <a:t> Ten gevolge van pijnprikkels in de hersenen die worden gegenereerd na schade, bijv. na een CVA</a:t>
            </a:r>
          </a:p>
        </p:txBody>
      </p:sp>
    </p:spTree>
    <p:extLst>
      <p:ext uri="{BB962C8B-B14F-4D97-AF65-F5344CB8AC3E}">
        <p14:creationId xmlns:p14="http://schemas.microsoft.com/office/powerpoint/2010/main" val="20882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Meetinstrumenten </a:t>
            </a:r>
          </a:p>
        </p:txBody>
      </p:sp>
      <p:sp>
        <p:nvSpPr>
          <p:cNvPr id="3" name="Tijdelijke aanduiding voor inhoud 2"/>
          <p:cNvSpPr>
            <a:spLocks noGrp="1"/>
          </p:cNvSpPr>
          <p:nvPr>
            <p:ph idx="1"/>
          </p:nvPr>
        </p:nvSpPr>
        <p:spPr/>
        <p:txBody>
          <a:bodyPr>
            <a:normAutofit/>
          </a:bodyPr>
          <a:lstStyle/>
          <a:p>
            <a:r>
              <a:rPr lang="nl-NL" dirty="0"/>
              <a:t>De</a:t>
            </a:r>
            <a:r>
              <a:rPr lang="nl-NL" b="1" dirty="0"/>
              <a:t> REPOS </a:t>
            </a:r>
            <a:r>
              <a:rPr lang="nl-NL" dirty="0"/>
              <a:t>(Rotterdam </a:t>
            </a:r>
            <a:r>
              <a:rPr lang="nl-NL" dirty="0" err="1"/>
              <a:t>Pain</a:t>
            </a:r>
            <a:r>
              <a:rPr lang="nl-NL" dirty="0"/>
              <a:t> </a:t>
            </a:r>
            <a:r>
              <a:rPr lang="nl-NL" dirty="0" err="1"/>
              <a:t>Observation</a:t>
            </a:r>
            <a:r>
              <a:rPr lang="nl-NL" dirty="0"/>
              <a:t> </a:t>
            </a:r>
            <a:r>
              <a:rPr lang="nl-NL" dirty="0" err="1"/>
              <a:t>Scale</a:t>
            </a:r>
            <a:r>
              <a:rPr lang="nl-NL" dirty="0"/>
              <a:t>) = observatieschaal</a:t>
            </a:r>
          </a:p>
          <a:p>
            <a:r>
              <a:rPr lang="nl-NL" dirty="0"/>
              <a:t>PAINAID: (pijn meting bij gevorderde dementie) = </a:t>
            </a:r>
            <a:r>
              <a:rPr lang="nl-NL" b="0" i="0" dirty="0">
                <a:solidFill>
                  <a:srgbClr val="363535"/>
                </a:solidFill>
                <a:effectLst/>
                <a:latin typeface="robotoregular"/>
              </a:rPr>
              <a:t>een checklist rond 5 categorieën: </a:t>
            </a:r>
            <a:r>
              <a:rPr lang="nl-NL" b="0" i="0" u="sng" dirty="0">
                <a:solidFill>
                  <a:srgbClr val="363535"/>
                </a:solidFill>
                <a:effectLst/>
                <a:latin typeface="robotoregular"/>
              </a:rPr>
              <a:t>gezichtsuitdrukking, stemgedrag, ademhaling, lichaamstaal en troostbaarheid.</a:t>
            </a:r>
            <a:r>
              <a:rPr lang="nl-NL" b="0" i="0" dirty="0">
                <a:solidFill>
                  <a:srgbClr val="363535"/>
                </a:solidFill>
                <a:effectLst/>
                <a:latin typeface="robotoregular"/>
              </a:rPr>
              <a:t> Per categorie kan er gescoord worden van 0 tot 2. Elk item dat als 1 of 2 wordt gescoord, kan duiden op mogelijke pijn of ongemak. (er is ook een app)</a:t>
            </a:r>
            <a:endParaRPr lang="nl-NL" dirty="0"/>
          </a:p>
          <a:p>
            <a:r>
              <a:rPr lang="nl-NL" dirty="0"/>
              <a:t>De </a:t>
            </a:r>
            <a:r>
              <a:rPr lang="nl-NL" b="1" dirty="0"/>
              <a:t>NRS</a:t>
            </a:r>
            <a:r>
              <a:rPr lang="nl-NL" dirty="0"/>
              <a:t> is de numerieke ratingschaal. </a:t>
            </a:r>
          </a:p>
          <a:p>
            <a:endParaRPr lang="nl-NL" dirty="0"/>
          </a:p>
          <a:p>
            <a:endParaRPr lang="nl-NL" dirty="0"/>
          </a:p>
        </p:txBody>
      </p:sp>
      <p:pic>
        <p:nvPicPr>
          <p:cNvPr id="4" name="Afbeelding 3">
            <a:extLst>
              <a:ext uri="{FF2B5EF4-FFF2-40B4-BE49-F238E27FC236}">
                <a16:creationId xmlns:a16="http://schemas.microsoft.com/office/drawing/2014/main" id="{182F432C-6794-3766-10EF-7358364CDF58}"/>
              </a:ext>
            </a:extLst>
          </p:cNvPr>
          <p:cNvPicPr>
            <a:picLocks noChangeAspect="1"/>
          </p:cNvPicPr>
          <p:nvPr/>
        </p:nvPicPr>
        <p:blipFill>
          <a:blip r:embed="rId2"/>
          <a:stretch>
            <a:fillRect/>
          </a:stretch>
        </p:blipFill>
        <p:spPr>
          <a:xfrm>
            <a:off x="4461942" y="4284778"/>
            <a:ext cx="3667125" cy="1247775"/>
          </a:xfrm>
          <a:prstGeom prst="rect">
            <a:avLst/>
          </a:prstGeom>
        </p:spPr>
      </p:pic>
    </p:spTree>
    <p:extLst>
      <p:ext uri="{BB962C8B-B14F-4D97-AF65-F5344CB8AC3E}">
        <p14:creationId xmlns:p14="http://schemas.microsoft.com/office/powerpoint/2010/main" val="335862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4230571-BCD8-532B-8A36-236307D236C5}"/>
              </a:ext>
            </a:extLst>
          </p:cNvPr>
          <p:cNvSpPr>
            <a:spLocks noGrp="1"/>
          </p:cNvSpPr>
          <p:nvPr>
            <p:ph type="title"/>
          </p:nvPr>
        </p:nvSpPr>
        <p:spPr>
          <a:xfrm>
            <a:off x="7181723" y="609600"/>
            <a:ext cx="4512989" cy="2227730"/>
          </a:xfrm>
        </p:spPr>
        <p:txBody>
          <a:bodyPr anchor="ctr">
            <a:normAutofit/>
          </a:bodyPr>
          <a:lstStyle/>
          <a:p>
            <a:r>
              <a:rPr lang="nl-NL">
                <a:solidFill>
                  <a:srgbClr val="FFFFFF"/>
                </a:solidFill>
              </a:rPr>
              <a:t>ALTIS</a:t>
            </a:r>
          </a:p>
        </p:txBody>
      </p:sp>
      <p:pic>
        <p:nvPicPr>
          <p:cNvPr id="4" name="Afbeelding 3">
            <a:extLst>
              <a:ext uri="{FF2B5EF4-FFF2-40B4-BE49-F238E27FC236}">
                <a16:creationId xmlns:a16="http://schemas.microsoft.com/office/drawing/2014/main" id="{C3BFC0FF-3664-57BA-7CD0-0433ECCF423E}"/>
              </a:ext>
            </a:extLst>
          </p:cNvPr>
          <p:cNvPicPr>
            <a:picLocks noChangeAspect="1"/>
          </p:cNvPicPr>
          <p:nvPr/>
        </p:nvPicPr>
        <p:blipFill>
          <a:blip r:embed="rId2"/>
          <a:stretch>
            <a:fillRect/>
          </a:stretch>
        </p:blipFill>
        <p:spPr>
          <a:xfrm>
            <a:off x="757251" y="2326454"/>
            <a:ext cx="3856774" cy="2293991"/>
          </a:xfrm>
          <a:prstGeom prst="rect">
            <a:avLst/>
          </a:prstGeom>
        </p:spPr>
      </p:pic>
      <p:sp>
        <p:nvSpPr>
          <p:cNvPr id="3" name="Tijdelijke aanduiding voor inhoud 2">
            <a:extLst>
              <a:ext uri="{FF2B5EF4-FFF2-40B4-BE49-F238E27FC236}">
                <a16:creationId xmlns:a16="http://schemas.microsoft.com/office/drawing/2014/main" id="{2FD9F07E-0EAC-1145-7E14-49F90AC1B52D}"/>
              </a:ext>
            </a:extLst>
          </p:cNvPr>
          <p:cNvSpPr>
            <a:spLocks noGrp="1"/>
          </p:cNvSpPr>
          <p:nvPr>
            <p:ph idx="1"/>
          </p:nvPr>
        </p:nvSpPr>
        <p:spPr>
          <a:xfrm>
            <a:off x="7181725" y="2161309"/>
            <a:ext cx="4512988" cy="3993958"/>
          </a:xfrm>
        </p:spPr>
        <p:txBody>
          <a:bodyPr anchor="t">
            <a:normAutofit/>
          </a:bodyPr>
          <a:lstStyle/>
          <a:p>
            <a:pPr>
              <a:lnSpc>
                <a:spcPct val="90000"/>
              </a:lnSpc>
            </a:pPr>
            <a:r>
              <a:rPr lang="nl-NL" sz="1050" dirty="0">
                <a:solidFill>
                  <a:srgbClr val="FFFFFF"/>
                </a:solidFill>
              </a:rPr>
              <a:t>De </a:t>
            </a:r>
            <a:r>
              <a:rPr lang="nl-NL" sz="1050" b="1" dirty="0">
                <a:solidFill>
                  <a:srgbClr val="FFFFFF"/>
                </a:solidFill>
              </a:rPr>
              <a:t>ALTIS</a:t>
            </a:r>
            <a:r>
              <a:rPr lang="nl-NL" sz="1050" dirty="0">
                <a:solidFill>
                  <a:srgbClr val="FFFFFF"/>
                </a:solidFill>
              </a:rPr>
              <a:t> is een hulpmiddel om de achtergrond van pijn in kaart te brengen op basis van Aard, Lokalisatie, Tijdsduur, Intensiteit en Samenhang. De ALTIS gebruik je wanneer je de achtergrond van de pijnklachten verder wilt onderzoeken. </a:t>
            </a:r>
          </a:p>
          <a:p>
            <a:pPr>
              <a:lnSpc>
                <a:spcPct val="90000"/>
              </a:lnSpc>
            </a:pPr>
            <a:r>
              <a:rPr lang="nl-NL" sz="1050" dirty="0">
                <a:solidFill>
                  <a:srgbClr val="FFFFFF"/>
                </a:solidFill>
              </a:rPr>
              <a:t>A 	Aard van de pijn: ga na wat voor pijn de patiënt heeft (acuut, zeurend, branderig)</a:t>
            </a:r>
          </a:p>
          <a:p>
            <a:pPr marL="0" indent="0">
              <a:lnSpc>
                <a:spcPct val="90000"/>
              </a:lnSpc>
              <a:buNone/>
            </a:pPr>
            <a:r>
              <a:rPr lang="nl-NL" sz="1050" dirty="0">
                <a:solidFill>
                  <a:srgbClr val="FFFFFF"/>
                </a:solidFill>
              </a:rPr>
              <a:t>		tintelend). Is er iets voorgevallen? Wat is volgens de patiënt de oorzaak van de pijn?</a:t>
            </a:r>
          </a:p>
          <a:p>
            <a:pPr>
              <a:lnSpc>
                <a:spcPct val="90000"/>
              </a:lnSpc>
            </a:pPr>
            <a:r>
              <a:rPr lang="nl-NL" sz="1050" dirty="0">
                <a:solidFill>
                  <a:srgbClr val="FFFFFF"/>
                </a:solidFill>
              </a:rPr>
              <a:t>L 	Locatie van de pijn: gebruik eventueel een pijnkaart indien de patiënt het lastig</a:t>
            </a:r>
          </a:p>
          <a:p>
            <a:pPr marL="0" indent="0">
              <a:lnSpc>
                <a:spcPct val="90000"/>
              </a:lnSpc>
              <a:buNone/>
            </a:pPr>
            <a:r>
              <a:rPr lang="nl-NL" sz="1050" dirty="0">
                <a:solidFill>
                  <a:srgbClr val="FFFFFF"/>
                </a:solidFill>
              </a:rPr>
              <a:t>		vindt de plek aan te wijzen.</a:t>
            </a:r>
          </a:p>
          <a:p>
            <a:pPr>
              <a:lnSpc>
                <a:spcPct val="90000"/>
              </a:lnSpc>
            </a:pPr>
            <a:r>
              <a:rPr lang="nl-NL" sz="1050" dirty="0">
                <a:solidFill>
                  <a:srgbClr val="FFFFFF"/>
                </a:solidFill>
              </a:rPr>
              <a:t>T 	Tijdsduur: sinds wanneer en op welke momenten heeft de patiënt pijn?</a:t>
            </a:r>
          </a:p>
          <a:p>
            <a:pPr>
              <a:lnSpc>
                <a:spcPct val="90000"/>
              </a:lnSpc>
            </a:pPr>
            <a:r>
              <a:rPr lang="nl-NL" sz="1050" dirty="0">
                <a:solidFill>
                  <a:srgbClr val="FFFFFF"/>
                </a:solidFill>
              </a:rPr>
              <a:t>I 		Intensiteit en impact: hiervoor kan een assessment/instrument worden gebruikt, zoals 		VAS, NRS, REPOS, etc. Welke activiteiten worden belemmerd door de pijn? 				</a:t>
            </a:r>
            <a:r>
              <a:rPr lang="nl-NL" sz="1050" dirty="0" err="1">
                <a:solidFill>
                  <a:srgbClr val="FFFFFF"/>
                </a:solidFill>
              </a:rPr>
              <a:t>Pijnvermijdend</a:t>
            </a:r>
            <a:r>
              <a:rPr lang="nl-NL" sz="1050" dirty="0">
                <a:solidFill>
                  <a:srgbClr val="FFFFFF"/>
                </a:solidFill>
              </a:rPr>
              <a:t> gedrag observeren: aantal uren in bed doorgebracht, gebruik van 			pijnstillers.</a:t>
            </a:r>
          </a:p>
          <a:p>
            <a:pPr>
              <a:lnSpc>
                <a:spcPct val="90000"/>
              </a:lnSpc>
            </a:pPr>
            <a:r>
              <a:rPr lang="nl-NL" sz="1050" dirty="0">
                <a:solidFill>
                  <a:srgbClr val="FFFFFF"/>
                </a:solidFill>
              </a:rPr>
              <a:t>S 	Samenhang: wat lokt de klacht uit, zijn er nog andere klachten?</a:t>
            </a:r>
          </a:p>
          <a:p>
            <a:pPr>
              <a:lnSpc>
                <a:spcPct val="90000"/>
              </a:lnSpc>
            </a:pPr>
            <a:endParaRPr lang="nl-NL" sz="900" dirty="0">
              <a:solidFill>
                <a:srgbClr val="FFFFFF"/>
              </a:solidFill>
            </a:endParaRPr>
          </a:p>
        </p:txBody>
      </p:sp>
    </p:spTree>
    <p:extLst>
      <p:ext uri="{BB962C8B-B14F-4D97-AF65-F5344CB8AC3E}">
        <p14:creationId xmlns:p14="http://schemas.microsoft.com/office/powerpoint/2010/main" val="117490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Screenen van pijn  volgens VMS criteria </a:t>
            </a:r>
            <a:br>
              <a:rPr lang="nl-NL" dirty="0"/>
            </a:b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De NRS score is een indicatie hiervoor maar moet altijd verder worden onderzocht indien iemand non-verbaal aangeeft pijn te hebben. </a:t>
            </a:r>
          </a:p>
          <a:p>
            <a:pPr marL="0" indent="0">
              <a:buNone/>
            </a:pPr>
            <a:r>
              <a:rPr lang="nl-NL" dirty="0"/>
              <a:t>1. vraag standaard naar pijn, 3 maal per dag en meet de pijn op dit moment met de NRS; </a:t>
            </a:r>
          </a:p>
          <a:p>
            <a:pPr marL="0" indent="0">
              <a:buNone/>
            </a:pPr>
            <a:r>
              <a:rPr lang="nl-NL" dirty="0"/>
              <a:t>2. registreer de pijnscores in EPD of in grafiekvorm op de temperatuurlijst; </a:t>
            </a:r>
          </a:p>
          <a:p>
            <a:pPr marL="0" indent="0">
              <a:buNone/>
            </a:pPr>
            <a:r>
              <a:rPr lang="nl-NL" dirty="0"/>
              <a:t>3. pas bij een score van 4 of hoger of wanneer de patiënt door pijn wordt gehinderd in zijn functioneren pijnbehandeling volgens protocol toe en </a:t>
            </a:r>
          </a:p>
          <a:p>
            <a:pPr marL="0" indent="0">
              <a:buNone/>
            </a:pPr>
            <a:r>
              <a:rPr lang="nl-NL" dirty="0"/>
              <a:t>4. geef patiëntenvoorlichting en betrek de patiënt bij zijn of haar behandeling.</a:t>
            </a:r>
          </a:p>
          <a:p>
            <a:endParaRPr lang="nl-NL" dirty="0"/>
          </a:p>
          <a:p>
            <a:endParaRPr lang="nl-NL" dirty="0"/>
          </a:p>
        </p:txBody>
      </p:sp>
    </p:spTree>
    <p:extLst>
      <p:ext uri="{BB962C8B-B14F-4D97-AF65-F5344CB8AC3E}">
        <p14:creationId xmlns:p14="http://schemas.microsoft.com/office/powerpoint/2010/main" val="649144827"/>
      </p:ext>
    </p:extLst>
  </p:cSld>
  <p:clrMapOvr>
    <a:masterClrMapping/>
  </p:clrMapOvr>
</p:sld>
</file>

<file path=ppt/theme/theme1.xml><?xml version="1.0" encoding="utf-8"?>
<a:theme xmlns:a="http://schemas.openxmlformats.org/drawingml/2006/main" name="Facet">
  <a:themeElements>
    <a:clrScheme name="Blauw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3569</TotalTime>
  <Words>1431</Words>
  <Application>Microsoft Office PowerPoint</Application>
  <PresentationFormat>Breedbeeld</PresentationFormat>
  <Paragraphs>120</Paragraphs>
  <Slides>20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Calibri</vt:lpstr>
      <vt:lpstr>robotoregular</vt:lpstr>
      <vt:lpstr>Trebuchet MS</vt:lpstr>
      <vt:lpstr>Wingdings</vt:lpstr>
      <vt:lpstr>Wingdings 3</vt:lpstr>
      <vt:lpstr>Facet</vt:lpstr>
      <vt:lpstr>Pijn</vt:lpstr>
      <vt:lpstr>Inhoud presentatie</vt:lpstr>
      <vt:lpstr>Definitie van pijn</vt:lpstr>
      <vt:lpstr>Gevolgen van niet-behandelde pijn</vt:lpstr>
      <vt:lpstr>Voorkomen van pijn en effecten van pijn op ouderen </vt:lpstr>
      <vt:lpstr>Pathologie en fysiologie van pijn </vt:lpstr>
      <vt:lpstr>Meetinstrumenten </vt:lpstr>
      <vt:lpstr>ALTIS</vt:lpstr>
      <vt:lpstr>Screenen van pijn  volgens VMS criteria  </vt:lpstr>
      <vt:lpstr>Observatie pijn aan de hand van gedrag</vt:lpstr>
      <vt:lpstr>Pijnschalen</vt:lpstr>
      <vt:lpstr>Pijnanamnese (verpleegkundigen) </vt:lpstr>
      <vt:lpstr>WHO pijnladder</vt:lpstr>
      <vt:lpstr>Behandelingen van chronische pijn</vt:lpstr>
      <vt:lpstr>Behandeling van pijn bij mensen met een cognitieve beperking</vt:lpstr>
      <vt:lpstr>Behandeling van neuropathische pijn</vt:lpstr>
      <vt:lpstr>Pijn gedrag bij ouderen (model van Loeser) </vt:lpstr>
      <vt:lpstr>Non-farmacologische interventies </vt:lpstr>
      <vt:lpstr>Ondersteuning door verpleegkundigen en verzorgenden </vt:lpstr>
      <vt:lpstr>Multidisciplinaire aanpak </vt:lpstr>
    </vt:vector>
  </TitlesOfParts>
  <Company>ROCvA-ROCF-VOVA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Pijn</dc:title>
  <dc:creator>alice bakker</dc:creator>
  <cp:lastModifiedBy>Alice Bakker</cp:lastModifiedBy>
  <cp:revision>21</cp:revision>
  <dcterms:created xsi:type="dcterms:W3CDTF">2015-07-23T07:48:12Z</dcterms:created>
  <dcterms:modified xsi:type="dcterms:W3CDTF">2023-03-30T18:24:40Z</dcterms:modified>
</cp:coreProperties>
</file>