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2" r:id="rId3"/>
    <p:sldId id="264" r:id="rId4"/>
    <p:sldId id="263" r:id="rId5"/>
    <p:sldId id="273" r:id="rId6"/>
    <p:sldId id="257" r:id="rId7"/>
    <p:sldId id="258" r:id="rId8"/>
    <p:sldId id="265" r:id="rId9"/>
    <p:sldId id="275" r:id="rId10"/>
    <p:sldId id="276" r:id="rId11"/>
    <p:sldId id="266" r:id="rId12"/>
    <p:sldId id="267" r:id="rId13"/>
    <p:sldId id="268" r:id="rId14"/>
    <p:sldId id="271" r:id="rId15"/>
    <p:sldId id="272" r:id="rId16"/>
    <p:sldId id="274" r:id="rId17"/>
    <p:sldId id="269" r:id="rId18"/>
    <p:sldId id="259" r:id="rId19"/>
    <p:sldId id="260" r:id="rId20"/>
    <p:sldId id="261" r:id="rId21"/>
    <p:sldId id="262" r:id="rId22"/>
    <p:sldId id="277" r:id="rId23"/>
    <p:sldId id="278" r:id="rId24"/>
    <p:sldId id="279" r:id="rId25"/>
    <p:sldId id="280" r:id="rId26"/>
    <p:sldId id="28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177975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414437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7866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2607404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5778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4205004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292695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4037293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3008303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409C0F3-CA00-4DC4-8F76-4CC94C5851D0}" type="datetimeFigureOut">
              <a:rPr lang="nl-NL" smtClean="0"/>
              <a:t>18-2-2023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51218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409C0F3-CA00-4DC4-8F76-4CC94C5851D0}" type="datetimeFigureOut">
              <a:rPr lang="nl-NL" smtClean="0"/>
              <a:t>18-2-2023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56493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409C0F3-CA00-4DC4-8F76-4CC94C5851D0}" type="datetimeFigureOut">
              <a:rPr lang="nl-NL" smtClean="0"/>
              <a:t>18-2-2023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191975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6409C0F3-CA00-4DC4-8F76-4CC94C5851D0}" type="datetimeFigureOut">
              <a:rPr lang="nl-NL" smtClean="0"/>
              <a:t>18-2-2023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313333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9C0F3-CA00-4DC4-8F76-4CC94C5851D0}" type="datetimeFigureOut">
              <a:rPr lang="nl-NL" smtClean="0"/>
              <a:t>18-2-2023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323091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6409C0F3-CA00-4DC4-8F76-4CC94C5851D0}" type="datetimeFigureOut">
              <a:rPr lang="nl-NL" smtClean="0"/>
              <a:t>18-2-2023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AB382DF-136A-4E35-AD66-24DABF10A712}" type="slidenum">
              <a:rPr lang="nl-NL" smtClean="0"/>
              <a:t>‹nr.›</a:t>
            </a:fld>
            <a:endParaRPr lang="nl-NL"/>
          </a:p>
        </p:txBody>
      </p:sp>
    </p:spTree>
    <p:extLst>
      <p:ext uri="{BB962C8B-B14F-4D97-AF65-F5344CB8AC3E}">
        <p14:creationId xmlns:p14="http://schemas.microsoft.com/office/powerpoint/2010/main" val="194405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AB382DF-136A-4E35-AD66-24DABF10A712}" type="slidenum">
              <a:rPr lang="nl-NL" smtClean="0"/>
              <a:t>‹nr.›</a:t>
            </a:fld>
            <a:endParaRPr lang="nl-NL"/>
          </a:p>
        </p:txBody>
      </p:sp>
      <p:sp>
        <p:nvSpPr>
          <p:cNvPr id="5" name="Date Placeholder 4"/>
          <p:cNvSpPr>
            <a:spLocks noGrp="1"/>
          </p:cNvSpPr>
          <p:nvPr>
            <p:ph type="dt" sz="half" idx="10"/>
          </p:nvPr>
        </p:nvSpPr>
        <p:spPr/>
        <p:txBody>
          <a:bodyPr/>
          <a:lstStyle/>
          <a:p>
            <a:fld id="{6409C0F3-CA00-4DC4-8F76-4CC94C5851D0}" type="datetimeFigureOut">
              <a:rPr lang="nl-NL" smtClean="0"/>
              <a:t>18-2-2023</a:t>
            </a:fld>
            <a:endParaRPr lang="nl-NL"/>
          </a:p>
        </p:txBody>
      </p:sp>
    </p:spTree>
    <p:extLst>
      <p:ext uri="{BB962C8B-B14F-4D97-AF65-F5344CB8AC3E}">
        <p14:creationId xmlns:p14="http://schemas.microsoft.com/office/powerpoint/2010/main" val="73361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9C0F3-CA00-4DC4-8F76-4CC94C5851D0}" type="datetimeFigureOut">
              <a:rPr lang="nl-NL" smtClean="0"/>
              <a:t>18-2-2023</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B382DF-136A-4E35-AD66-24DABF10A712}" type="slidenum">
              <a:rPr lang="nl-NL" smtClean="0"/>
              <a:t>‹nr.›</a:t>
            </a:fld>
            <a:endParaRPr lang="nl-NL"/>
          </a:p>
        </p:txBody>
      </p:sp>
    </p:spTree>
    <p:extLst>
      <p:ext uri="{BB962C8B-B14F-4D97-AF65-F5344CB8AC3E}">
        <p14:creationId xmlns:p14="http://schemas.microsoft.com/office/powerpoint/2010/main" val="20020102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op02UL0UbB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l"/>
            <a:r>
              <a:rPr lang="nl-NL" dirty="0"/>
              <a:t>Screening Kwetsbaarheid</a:t>
            </a:r>
          </a:p>
        </p:txBody>
      </p:sp>
      <p:sp>
        <p:nvSpPr>
          <p:cNvPr id="3" name="Ondertitel 2"/>
          <p:cNvSpPr>
            <a:spLocks noGrp="1"/>
          </p:cNvSpPr>
          <p:nvPr>
            <p:ph type="subTitle" idx="1"/>
          </p:nvPr>
        </p:nvSpPr>
        <p:spPr/>
        <p:txBody>
          <a:bodyPr>
            <a:normAutofit lnSpcReduction="10000"/>
          </a:bodyPr>
          <a:lstStyle/>
          <a:p>
            <a:pPr algn="l"/>
            <a:r>
              <a:rPr lang="nl-NL" dirty="0"/>
              <a:t>Onderdeel van </a:t>
            </a:r>
            <a:r>
              <a:rPr lang="nl-NL" dirty="0" err="1"/>
              <a:t>Serious</a:t>
            </a:r>
            <a:r>
              <a:rPr lang="nl-NL" dirty="0"/>
              <a:t> </a:t>
            </a:r>
            <a:r>
              <a:rPr lang="nl-NL" dirty="0" err="1"/>
              <a:t>soaps</a:t>
            </a:r>
            <a:r>
              <a:rPr lang="nl-NL" dirty="0"/>
              <a:t> over ouderen</a:t>
            </a:r>
          </a:p>
          <a:p>
            <a:pPr algn="l"/>
            <a:r>
              <a:rPr lang="nl-NL" dirty="0"/>
              <a:t>Verpleegkundigen</a:t>
            </a:r>
          </a:p>
          <a:p>
            <a:pPr algn="l"/>
            <a:r>
              <a:rPr lang="nl-NL"/>
              <a:t>Versie 2023-02-18 </a:t>
            </a:r>
            <a:endParaRPr lang="nl-NL" dirty="0"/>
          </a:p>
        </p:txBody>
      </p:sp>
    </p:spTree>
    <p:extLst>
      <p:ext uri="{BB962C8B-B14F-4D97-AF65-F5344CB8AC3E}">
        <p14:creationId xmlns:p14="http://schemas.microsoft.com/office/powerpoint/2010/main" val="317599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pic>
        <p:nvPicPr>
          <p:cNvPr id="4" name="Tijdelijke aanduiding voor inhoud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364210"/>
            <a:ext cx="8082367" cy="6230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02681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Incontinentie</a:t>
            </a:r>
          </a:p>
        </p:txBody>
      </p:sp>
      <p:pic>
        <p:nvPicPr>
          <p:cNvPr id="4" name="Tijdelijke aanduiding voor inhoud 3"/>
          <p:cNvPicPr>
            <a:picLocks noGrp="1"/>
          </p:cNvPicPr>
          <p:nvPr>
            <p:ph sz="half" idx="2"/>
          </p:nvPr>
        </p:nvPicPr>
        <p:blipFill rotWithShape="1">
          <a:blip r:embed="rId2"/>
          <a:stretch/>
        </p:blipFill>
        <p:spPr bwMode="auto">
          <a:xfrm>
            <a:off x="5455395" y="1416424"/>
            <a:ext cx="6232149" cy="4238137"/>
          </a:xfrm>
          <a:prstGeom prst="rect">
            <a:avLst/>
          </a:prstGeom>
          <a:ln>
            <a:noFill/>
          </a:ln>
          <a:extLst>
            <a:ext uri="{53640926-AAD7-44D8-BBD7-CCE9431645EC}">
              <a14:shadowObscured xmlns:a14="http://schemas.microsoft.com/office/drawing/2010/main"/>
            </a:ext>
          </a:extLst>
        </p:spPr>
      </p:pic>
      <p:sp>
        <p:nvSpPr>
          <p:cNvPr id="7" name="Tijdelijke aanduiding voor inhoud 6"/>
          <p:cNvSpPr>
            <a:spLocks noGrp="1"/>
          </p:cNvSpPr>
          <p:nvPr>
            <p:ph sz="quarter" idx="4"/>
          </p:nvPr>
        </p:nvSpPr>
        <p:spPr>
          <a:xfrm>
            <a:off x="7501180" y="5749871"/>
            <a:ext cx="3121996" cy="439792"/>
          </a:xfrm>
        </p:spPr>
        <p:txBody>
          <a:bodyPr/>
          <a:lstStyle/>
          <a:p>
            <a:endParaRPr lang="nl-NL" dirty="0"/>
          </a:p>
        </p:txBody>
      </p:sp>
      <p:sp>
        <p:nvSpPr>
          <p:cNvPr id="10" name="Rechthoek 9"/>
          <p:cNvSpPr/>
          <p:nvPr/>
        </p:nvSpPr>
        <p:spPr>
          <a:xfrm>
            <a:off x="98612" y="1954305"/>
            <a:ext cx="5188976" cy="3596369"/>
          </a:xfrm>
          <a:prstGeom prst="rect">
            <a:avLst/>
          </a:prstGeom>
        </p:spPr>
        <p:txBody>
          <a:bodyPr wrap="square">
            <a:spAutoFit/>
          </a:bodyPr>
          <a:lstStyle/>
          <a:p>
            <a:pPr>
              <a:lnSpc>
                <a:spcPct val="115000"/>
              </a:lnSpc>
              <a:spcAft>
                <a:spcPts val="0"/>
              </a:spcAft>
            </a:pPr>
            <a:r>
              <a:rPr lang="nl-NL" b="1" dirty="0">
                <a:latin typeface="Calibri" panose="020F0502020204030204" pitchFamily="34" charset="0"/>
                <a:ea typeface="Times New Roman" panose="02020603050405020304" pitchFamily="18" charset="0"/>
                <a:cs typeface="Arial" panose="020B0604020202020204" pitchFamily="34" charset="0"/>
              </a:rPr>
              <a:t>functionele incontinentie: </a:t>
            </a:r>
            <a:r>
              <a:rPr lang="nl-NL" dirty="0">
                <a:latin typeface="Calibri" panose="020F0502020204030204" pitchFamily="34" charset="0"/>
                <a:ea typeface="Times New Roman" panose="02020603050405020304" pitchFamily="18" charset="0"/>
                <a:cs typeface="Arial" panose="020B0604020202020204" pitchFamily="34" charset="0"/>
              </a:rPr>
              <a:t>niet de verminderde werking van de urinewegen maar door lichamelijke en/of cognitieve beperkingen of externe factoren. </a:t>
            </a:r>
          </a:p>
          <a:p>
            <a:pPr>
              <a:lnSpc>
                <a:spcPct val="115000"/>
              </a:lnSpc>
              <a:spcAft>
                <a:spcPts val="0"/>
              </a:spcAft>
            </a:pPr>
            <a:r>
              <a:rPr lang="nl-NL" b="1" dirty="0">
                <a:latin typeface="Calibri" panose="020F0502020204030204" pitchFamily="34" charset="0"/>
                <a:ea typeface="Times New Roman" panose="02020603050405020304" pitchFamily="18" charset="0"/>
                <a:cs typeface="Arial" panose="020B0604020202020204" pitchFamily="34" charset="0"/>
              </a:rPr>
              <a:t>Stressincontinentie</a:t>
            </a:r>
            <a:r>
              <a:rPr lang="nl-NL" dirty="0">
                <a:latin typeface="Calibri" panose="020F0502020204030204" pitchFamily="34" charset="0"/>
                <a:ea typeface="Times New Roman" panose="02020603050405020304" pitchFamily="18" charset="0"/>
                <a:cs typeface="Arial" panose="020B0604020202020204" pitchFamily="34" charset="0"/>
              </a:rPr>
              <a:t> ontstaat vooral bij druk op de buik b.v. lachen, niezen, hoesten.  </a:t>
            </a:r>
          </a:p>
          <a:p>
            <a:pPr>
              <a:lnSpc>
                <a:spcPct val="115000"/>
              </a:lnSpc>
              <a:spcAft>
                <a:spcPts val="0"/>
              </a:spcAft>
            </a:pPr>
            <a:r>
              <a:rPr lang="nl-NL" b="1" dirty="0" err="1">
                <a:latin typeface="Calibri" panose="020F0502020204030204" pitchFamily="34" charset="0"/>
                <a:ea typeface="Times New Roman" panose="02020603050405020304" pitchFamily="18" charset="0"/>
                <a:cs typeface="Arial" panose="020B0604020202020204" pitchFamily="34" charset="0"/>
              </a:rPr>
              <a:t>Urgeincontinentie</a:t>
            </a:r>
            <a:r>
              <a:rPr lang="nl-NL" dirty="0">
                <a:latin typeface="Calibri" panose="020F0502020204030204" pitchFamily="34" charset="0"/>
                <a:ea typeface="Times New Roman" panose="02020603050405020304" pitchFamily="18" charset="0"/>
                <a:cs typeface="Arial" panose="020B0604020202020204" pitchFamily="34" charset="0"/>
              </a:rPr>
              <a:t> ofwel aandrangincontinentie, een plotselinge en niet te onderdrukken aandrang om te plassen. De cliënt heeft voortdurend het gevoel dat hij moet plassen. </a:t>
            </a:r>
          </a:p>
          <a:p>
            <a:pPr>
              <a:lnSpc>
                <a:spcPct val="115000"/>
              </a:lnSpc>
              <a:spcAft>
                <a:spcPts val="0"/>
              </a:spcAft>
            </a:pPr>
            <a:endParaRPr lang="nl-NL" sz="24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0"/>
              </a:spcAft>
            </a:pPr>
            <a:r>
              <a:rPr lang="nl-NL" sz="1200" dirty="0">
                <a:latin typeface="Calibri" panose="020F0502020204030204" pitchFamily="34" charset="0"/>
                <a:ea typeface="Calibri" panose="020F0502020204030204" pitchFamily="34" charset="0"/>
                <a:cs typeface="Arial" panose="020B0604020202020204" pitchFamily="34" charset="0"/>
              </a:rPr>
              <a:t>Scene 5 en 6</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06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Mobiliteit</a:t>
            </a:r>
          </a:p>
        </p:txBody>
      </p:sp>
      <p:sp>
        <p:nvSpPr>
          <p:cNvPr id="3" name="Tijdelijke aanduiding voor inhoud 2"/>
          <p:cNvSpPr>
            <a:spLocks noGrp="1"/>
          </p:cNvSpPr>
          <p:nvPr>
            <p:ph idx="1"/>
          </p:nvPr>
        </p:nvSpPr>
        <p:spPr/>
        <p:txBody>
          <a:bodyPr/>
          <a:lstStyle/>
          <a:p>
            <a:r>
              <a:rPr lang="nl-NL" dirty="0"/>
              <a:t>Bij een loopsnelheid van minder dan 1,2 meter per seconde is er sprake van verminderde loopsnelheid. Bij verminderde mobiliteit is er sprake van verhoogd valrisico en een aanwijzing voor kwetsbaarheid</a:t>
            </a:r>
            <a:r>
              <a:rPr lang="nl-NL" i="1" dirty="0"/>
              <a:t>. </a:t>
            </a:r>
            <a:endParaRPr lang="nl-NL" dirty="0"/>
          </a:p>
          <a:p>
            <a:endParaRPr lang="nl-NL" dirty="0"/>
          </a:p>
          <a:p>
            <a:endParaRPr lang="nl-NL" dirty="0"/>
          </a:p>
          <a:p>
            <a:endParaRPr lang="nl-NL" dirty="0"/>
          </a:p>
          <a:p>
            <a:endParaRPr lang="nl-NL" dirty="0"/>
          </a:p>
          <a:p>
            <a:endParaRPr lang="nl-NL" dirty="0"/>
          </a:p>
          <a:p>
            <a:r>
              <a:rPr lang="nl-NL" sz="900" dirty="0"/>
              <a:t>Scene 5 en 6</a:t>
            </a:r>
          </a:p>
        </p:txBody>
      </p:sp>
      <p:pic>
        <p:nvPicPr>
          <p:cNvPr id="4" name="Afbeelding 3"/>
          <p:cNvPicPr/>
          <p:nvPr/>
        </p:nvPicPr>
        <p:blipFill rotWithShape="1">
          <a:blip r:embed="rId2"/>
          <a:srcRect l="3146" t="15294" r="22517" b="15244"/>
          <a:stretch/>
        </p:blipFill>
        <p:spPr bwMode="auto">
          <a:xfrm>
            <a:off x="2471412" y="3186105"/>
            <a:ext cx="5554888" cy="31645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529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Verbeteren van de mobiliteit</a:t>
            </a:r>
          </a:p>
        </p:txBody>
      </p:sp>
      <p:sp>
        <p:nvSpPr>
          <p:cNvPr id="3" name="Tijdelijke aanduiding voor inhoud 2"/>
          <p:cNvSpPr>
            <a:spLocks noGrp="1"/>
          </p:cNvSpPr>
          <p:nvPr>
            <p:ph idx="1"/>
          </p:nvPr>
        </p:nvSpPr>
        <p:spPr>
          <a:xfrm>
            <a:off x="677334" y="1433593"/>
            <a:ext cx="8596668" cy="4607769"/>
          </a:xfrm>
        </p:spPr>
        <p:txBody>
          <a:bodyPr>
            <a:normAutofit fontScale="92500" lnSpcReduction="20000"/>
          </a:bodyPr>
          <a:lstStyle/>
          <a:p>
            <a:pPr lvl="0">
              <a:buFont typeface="Wingdings" panose="05000000000000000000" pitchFamily="2" charset="2"/>
              <a:buChar char="Ø"/>
            </a:pPr>
            <a:r>
              <a:rPr lang="nl-NL" dirty="0"/>
              <a:t>Fysiotherapeutische bewegingsinterventies met daarin kracht- en/of evenwichtstraining (vergroten van de spierkracht en verbeteren van de balans), verbeteren looppatroon. </a:t>
            </a:r>
          </a:p>
          <a:p>
            <a:pPr lvl="0">
              <a:buFont typeface="Wingdings" panose="05000000000000000000" pitchFamily="2" charset="2"/>
              <a:buChar char="Ø"/>
            </a:pPr>
            <a:r>
              <a:rPr lang="nl-NL" dirty="0"/>
              <a:t>Stimuleren van beweegnormen 65+: fysiek actief blijven (minimaal 30 minuten per dag bewegen) wordt geassocieerd met minder beperkingen in de mobiliteit</a:t>
            </a:r>
          </a:p>
          <a:p>
            <a:pPr lvl="0">
              <a:buFont typeface="Wingdings" panose="05000000000000000000" pitchFamily="2" charset="2"/>
              <a:buChar char="Ø"/>
            </a:pPr>
            <a:r>
              <a:rPr lang="nl-NL" dirty="0"/>
              <a:t>Motiverende gespreksvoering om angst te verminderen. </a:t>
            </a:r>
          </a:p>
          <a:p>
            <a:pPr lvl="0">
              <a:buFont typeface="Wingdings" panose="05000000000000000000" pitchFamily="2" charset="2"/>
              <a:buChar char="Ø"/>
            </a:pPr>
            <a:r>
              <a:rPr lang="nl-NL" dirty="0"/>
              <a:t>Verwijzing naar gespecialiseerde/hbo-verpleegkundige naar oorzaak mobiliteitsproblemen en verdere diagnostiek</a:t>
            </a:r>
          </a:p>
          <a:p>
            <a:pPr lvl="0">
              <a:buFont typeface="Wingdings" panose="05000000000000000000" pitchFamily="2" charset="2"/>
              <a:buChar char="Ø"/>
            </a:pPr>
            <a:r>
              <a:rPr lang="nl-NL" dirty="0"/>
              <a:t>Voeding en zonlicht (voldoende vitamine D en calcium in verband met kans op osteoporose). Leefstijl: roken vergroot kans op fracturen met 20%. Alcohol verhindert opname van bouwstoffen.</a:t>
            </a:r>
          </a:p>
          <a:p>
            <a:pPr lvl="0">
              <a:buFont typeface="Wingdings" panose="05000000000000000000" pitchFamily="2" charset="2"/>
              <a:buChar char="Ø"/>
            </a:pPr>
            <a:r>
              <a:rPr lang="nl-NL" dirty="0"/>
              <a:t>Pijnbestrijding, zodat het de mobiliteit niet belemmert </a:t>
            </a:r>
          </a:p>
          <a:p>
            <a:pPr lvl="0">
              <a:buFont typeface="Wingdings" panose="05000000000000000000" pitchFamily="2" charset="2"/>
              <a:buChar char="Ø"/>
            </a:pPr>
            <a:r>
              <a:rPr lang="nl-NL" dirty="0"/>
              <a:t>Inschakelen fysiotherapie, controleer verzekeringspakket in verband met fysiotherapie</a:t>
            </a:r>
          </a:p>
          <a:p>
            <a:pPr>
              <a:buFont typeface="Wingdings" panose="05000000000000000000" pitchFamily="2" charset="2"/>
              <a:buChar char="Ø"/>
            </a:pPr>
            <a:r>
              <a:rPr lang="nl-NL" dirty="0"/>
              <a:t>Bij cognitief beperkte cliënten: leren kennen van eigen grenzen en mogelijkheden</a:t>
            </a:r>
          </a:p>
          <a:p>
            <a:pPr marL="0" indent="0">
              <a:buNone/>
            </a:pPr>
            <a:r>
              <a:rPr lang="nl-NL" sz="1400" dirty="0"/>
              <a:t>Scene 5 en 6</a:t>
            </a:r>
          </a:p>
          <a:p>
            <a:endParaRPr lang="nl-NL" dirty="0"/>
          </a:p>
        </p:txBody>
      </p:sp>
    </p:spTree>
    <p:extLst>
      <p:ext uri="{BB962C8B-B14F-4D97-AF65-F5344CB8AC3E}">
        <p14:creationId xmlns:p14="http://schemas.microsoft.com/office/powerpoint/2010/main" val="328142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Valrisico screenen</a:t>
            </a:r>
          </a:p>
        </p:txBody>
      </p:sp>
      <p:sp>
        <p:nvSpPr>
          <p:cNvPr id="3" name="Tijdelijke aanduiding voor inhoud 2"/>
          <p:cNvSpPr>
            <a:spLocks noGrp="1"/>
          </p:cNvSpPr>
          <p:nvPr>
            <p:ph idx="1"/>
          </p:nvPr>
        </p:nvSpPr>
        <p:spPr/>
        <p:txBody>
          <a:bodyPr/>
          <a:lstStyle/>
          <a:p>
            <a:pPr marL="0" indent="0">
              <a:buNone/>
            </a:pPr>
            <a:r>
              <a:rPr lang="nl-NL" dirty="0"/>
              <a:t>Om een verhoogd valrisico op te sporen is het voldoende om het volgende te vragen: bent u in de afgelopen 12 maanden één of meer keer gevallen? Kunt u een cijfer tussen de 1 (helemaal niet bang) en 10 (zeer bang) geven dat aangeeft hoe bang u bent om te vallen?</a:t>
            </a:r>
          </a:p>
          <a:p>
            <a:pPr marL="0" indent="0">
              <a:buNone/>
            </a:pPr>
            <a:r>
              <a:rPr lang="nl-NL" dirty="0"/>
              <a:t>Bij een verhoogde valrisico is actie nodig. Echter, voordat je hier iets aan kunt doen in de vorm van preventie moet je eerst checken of de cliënt dit herkent en hier iets aan wil doen. </a:t>
            </a:r>
          </a:p>
          <a:p>
            <a:pPr marL="0" indent="0">
              <a:buNone/>
            </a:pPr>
            <a:r>
              <a:rPr lang="nl-NL" sz="1000" dirty="0"/>
              <a:t>Scene 5 en 6</a:t>
            </a:r>
          </a:p>
          <a:p>
            <a:endParaRPr lang="nl-NL" dirty="0"/>
          </a:p>
        </p:txBody>
      </p:sp>
    </p:spTree>
    <p:extLst>
      <p:ext uri="{BB962C8B-B14F-4D97-AF65-F5344CB8AC3E}">
        <p14:creationId xmlns:p14="http://schemas.microsoft.com/office/powerpoint/2010/main" val="2121743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Interventies bij valrisico </a:t>
            </a:r>
          </a:p>
        </p:txBody>
      </p:sp>
      <p:sp>
        <p:nvSpPr>
          <p:cNvPr id="3" name="Tijdelijke aanduiding voor inhoud 2"/>
          <p:cNvSpPr>
            <a:spLocks noGrp="1"/>
          </p:cNvSpPr>
          <p:nvPr>
            <p:ph idx="1"/>
          </p:nvPr>
        </p:nvSpPr>
        <p:spPr>
          <a:xfrm>
            <a:off x="677334" y="1666069"/>
            <a:ext cx="8596668" cy="4375294"/>
          </a:xfrm>
        </p:spPr>
        <p:txBody>
          <a:bodyPr>
            <a:normAutofit fontScale="40000" lnSpcReduction="20000"/>
          </a:bodyPr>
          <a:lstStyle/>
          <a:p>
            <a:pPr lvl="0">
              <a:buFont typeface="Wingdings" panose="05000000000000000000" pitchFamily="2" charset="2"/>
              <a:buChar char="Ø"/>
            </a:pPr>
            <a:r>
              <a:rPr lang="nl-NL" sz="3800" dirty="0"/>
              <a:t>Verwijzen naar gespecialiseerd/hbo-verpleegkundige</a:t>
            </a:r>
          </a:p>
          <a:p>
            <a:pPr lvl="0">
              <a:buFont typeface="Wingdings" panose="05000000000000000000" pitchFamily="2" charset="2"/>
              <a:buChar char="Ø"/>
            </a:pPr>
            <a:r>
              <a:rPr lang="nl-NL" sz="3800" dirty="0"/>
              <a:t>Incident melden (bij huisarts)</a:t>
            </a:r>
          </a:p>
          <a:p>
            <a:pPr lvl="0">
              <a:buFont typeface="Wingdings" panose="05000000000000000000" pitchFamily="2" charset="2"/>
              <a:buChar char="Ø"/>
            </a:pPr>
            <a:r>
              <a:rPr lang="nl-NL" sz="3800" dirty="0"/>
              <a:t>Voorlichting over gevolgen van vallen, belang van bewegen en het dragen van goed schoeisel</a:t>
            </a:r>
          </a:p>
          <a:p>
            <a:pPr lvl="0">
              <a:buFont typeface="Wingdings" panose="05000000000000000000" pitchFamily="2" charset="2"/>
              <a:buChar char="Ø"/>
            </a:pPr>
            <a:r>
              <a:rPr lang="nl-NL" sz="3800" dirty="0"/>
              <a:t>Een check van het huis en het geven van de folder “Veiligheid in en om het huis”</a:t>
            </a:r>
          </a:p>
          <a:p>
            <a:pPr lvl="0">
              <a:buFont typeface="Wingdings" panose="05000000000000000000" pitchFamily="2" charset="2"/>
              <a:buChar char="Ø"/>
            </a:pPr>
            <a:r>
              <a:rPr lang="nl-NL" sz="3800" dirty="0"/>
              <a:t>Medicatie bekijken in overleg met huisarts (vitamine D, evt. calcium, pijnstilling)</a:t>
            </a:r>
          </a:p>
          <a:p>
            <a:pPr lvl="0">
              <a:buFont typeface="Wingdings" panose="05000000000000000000" pitchFamily="2" charset="2"/>
              <a:buChar char="Ø"/>
            </a:pPr>
            <a:r>
              <a:rPr lang="nl-NL" sz="3800" dirty="0"/>
              <a:t>Beweging meldende sensoren</a:t>
            </a:r>
          </a:p>
          <a:p>
            <a:pPr lvl="0">
              <a:buFont typeface="Wingdings" panose="05000000000000000000" pitchFamily="2" charset="2"/>
              <a:buChar char="Ø"/>
            </a:pPr>
            <a:r>
              <a:rPr lang="nl-NL" sz="3800" dirty="0"/>
              <a:t>Aandacht voor risico van kleding (te grote pijpen, lastig open te krijgen riem, panty’s, slecht passend schoeisel)</a:t>
            </a:r>
          </a:p>
          <a:p>
            <a:pPr lvl="0">
              <a:buFont typeface="Wingdings" panose="05000000000000000000" pitchFamily="2" charset="2"/>
              <a:buChar char="Ø"/>
            </a:pPr>
            <a:r>
              <a:rPr lang="nl-NL" sz="3800" dirty="0"/>
              <a:t>Persoonsalarmering</a:t>
            </a:r>
          </a:p>
          <a:p>
            <a:pPr lvl="0">
              <a:buFont typeface="Wingdings" panose="05000000000000000000" pitchFamily="2" charset="2"/>
              <a:buChar char="Ø"/>
            </a:pPr>
            <a:r>
              <a:rPr lang="nl-NL" sz="3800" dirty="0"/>
              <a:t>Heupbeschermer</a:t>
            </a:r>
          </a:p>
          <a:p>
            <a:pPr lvl="0">
              <a:buFont typeface="Wingdings" panose="05000000000000000000" pitchFamily="2" charset="2"/>
              <a:buChar char="Ø"/>
            </a:pPr>
            <a:r>
              <a:rPr lang="nl-NL" sz="3800" dirty="0"/>
              <a:t>Omgevingsfactoren inventariseren en zo nodig aanpassen</a:t>
            </a:r>
            <a:endParaRPr lang="nl-NL" dirty="0"/>
          </a:p>
          <a:p>
            <a:pPr marL="0" lvl="0" indent="0">
              <a:buNone/>
            </a:pPr>
            <a:endParaRPr lang="nl-NL" sz="2500" dirty="0"/>
          </a:p>
          <a:p>
            <a:pPr marL="0" lvl="0" indent="0">
              <a:buNone/>
            </a:pPr>
            <a:endParaRPr lang="nl-NL" sz="2500" dirty="0"/>
          </a:p>
          <a:p>
            <a:pPr marL="0" lvl="0" indent="0">
              <a:buNone/>
            </a:pPr>
            <a:r>
              <a:rPr lang="nl-NL" sz="2500" dirty="0"/>
              <a:t>Scene 5 en 6</a:t>
            </a:r>
          </a:p>
        </p:txBody>
      </p:sp>
    </p:spTree>
    <p:extLst>
      <p:ext uri="{BB962C8B-B14F-4D97-AF65-F5344CB8AC3E}">
        <p14:creationId xmlns:p14="http://schemas.microsoft.com/office/powerpoint/2010/main" val="145233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Interventies bij valrisico </a:t>
            </a:r>
          </a:p>
        </p:txBody>
      </p:sp>
      <p:sp>
        <p:nvSpPr>
          <p:cNvPr id="6" name="Tijdelijke aanduiding voor inhoud 5"/>
          <p:cNvSpPr>
            <a:spLocks noGrp="1"/>
          </p:cNvSpPr>
          <p:nvPr>
            <p:ph idx="1"/>
          </p:nvPr>
        </p:nvSpPr>
        <p:spPr>
          <a:xfrm>
            <a:off x="838200" y="1348353"/>
            <a:ext cx="10515600" cy="4828610"/>
          </a:xfrm>
        </p:spPr>
        <p:txBody>
          <a:bodyPr>
            <a:normAutofit fontScale="77500" lnSpcReduction="20000"/>
          </a:bodyPr>
          <a:lstStyle/>
          <a:p>
            <a:pPr>
              <a:buFont typeface="Wingdings" panose="05000000000000000000" pitchFamily="2" charset="2"/>
              <a:buChar char="Ø"/>
            </a:pPr>
            <a:r>
              <a:rPr lang="nl-NL" dirty="0"/>
              <a:t>- Obstakels wegruimen (snoeren, kleedjes, meubels)</a:t>
            </a:r>
            <a:br>
              <a:rPr lang="nl-NL" dirty="0"/>
            </a:br>
            <a:r>
              <a:rPr lang="nl-NL" dirty="0"/>
              <a:t>	</a:t>
            </a:r>
            <a:r>
              <a:rPr lang="nl-NL" sz="1100" dirty="0"/>
              <a:t>-</a:t>
            </a:r>
            <a:r>
              <a:rPr lang="nl-NL" dirty="0"/>
              <a:t> </a:t>
            </a:r>
            <a:r>
              <a:rPr lang="nl-NL" sz="1500" dirty="0"/>
              <a:t>Drempels laten weghalen</a:t>
            </a:r>
            <a:br>
              <a:rPr lang="nl-NL" sz="1500" dirty="0"/>
            </a:br>
            <a:r>
              <a:rPr lang="nl-NL" sz="1500" dirty="0"/>
              <a:t>	- Contrastrijke vloerbedekking</a:t>
            </a:r>
            <a:br>
              <a:rPr lang="nl-NL" sz="1500" dirty="0"/>
            </a:br>
            <a:r>
              <a:rPr lang="nl-NL" sz="1500" dirty="0"/>
              <a:t>	- Antisliptegels in natte ruimte</a:t>
            </a:r>
            <a:br>
              <a:rPr lang="nl-NL" sz="1500" dirty="0"/>
            </a:br>
            <a:r>
              <a:rPr lang="nl-NL" sz="1500" dirty="0"/>
              <a:t>	- Licht checken</a:t>
            </a:r>
            <a:br>
              <a:rPr lang="nl-NL" sz="1500" dirty="0"/>
            </a:br>
            <a:r>
              <a:rPr lang="nl-NL" sz="1500" dirty="0"/>
              <a:t>	- Bereik bel</a:t>
            </a:r>
            <a:br>
              <a:rPr lang="nl-NL" sz="1500" dirty="0"/>
            </a:br>
            <a:r>
              <a:rPr lang="nl-NL" sz="1500" dirty="0"/>
              <a:t>	- Overdag goede verlichting + nachtverlichting</a:t>
            </a:r>
            <a:br>
              <a:rPr lang="nl-NL" sz="1500" dirty="0"/>
            </a:br>
            <a:r>
              <a:rPr lang="nl-NL" sz="1500" dirty="0"/>
              <a:t>	- Toiletbril op goede hoogte</a:t>
            </a:r>
            <a:br>
              <a:rPr lang="nl-NL" sz="1500" dirty="0"/>
            </a:br>
            <a:r>
              <a:rPr lang="nl-NL" sz="1500" dirty="0"/>
              <a:t>	- Controleer hulpmiddelen (rem, banden)</a:t>
            </a:r>
            <a:br>
              <a:rPr lang="nl-NL" sz="1500" dirty="0"/>
            </a:br>
            <a:r>
              <a:rPr lang="nl-NL" sz="1500" dirty="0"/>
              <a:t>	- Stand bed laag</a:t>
            </a:r>
            <a:br>
              <a:rPr lang="nl-NL" sz="1500" dirty="0"/>
            </a:br>
            <a:r>
              <a:rPr lang="nl-NL" sz="1500" dirty="0"/>
              <a:t>	- Looppad vrijhouden</a:t>
            </a:r>
            <a:br>
              <a:rPr lang="nl-NL" sz="1500" dirty="0"/>
            </a:br>
            <a:r>
              <a:rPr lang="nl-NL" sz="1500" dirty="0"/>
              <a:t>	- Spullen binnen handbereik zetten (niet onnodig bukken</a:t>
            </a:r>
            <a:r>
              <a:rPr lang="nl-NL" dirty="0"/>
              <a:t>)</a:t>
            </a:r>
          </a:p>
          <a:p>
            <a:pPr lvl="0">
              <a:buFont typeface="Wingdings" panose="05000000000000000000" pitchFamily="2" charset="2"/>
              <a:buChar char="Ø"/>
            </a:pPr>
            <a:r>
              <a:rPr lang="nl-NL" dirty="0"/>
              <a:t>Zorg voor orthostatische hypotensie</a:t>
            </a:r>
          </a:p>
          <a:p>
            <a:pPr>
              <a:buFont typeface="Wingdings" panose="05000000000000000000" pitchFamily="2" charset="2"/>
              <a:buChar char="Ø"/>
            </a:pPr>
            <a:r>
              <a:rPr lang="nl-NL" dirty="0"/>
              <a:t>Langzaam opstaan</a:t>
            </a:r>
          </a:p>
          <a:p>
            <a:pPr>
              <a:buFont typeface="Wingdings" panose="05000000000000000000" pitchFamily="2" charset="2"/>
              <a:buChar char="Ø"/>
            </a:pPr>
            <a:r>
              <a:rPr lang="nl-NL" dirty="0"/>
              <a:t>Voldoende vochtinname</a:t>
            </a:r>
          </a:p>
          <a:p>
            <a:pPr lvl="0">
              <a:buFont typeface="Wingdings" panose="05000000000000000000" pitchFamily="2" charset="2"/>
              <a:buChar char="Ø"/>
            </a:pPr>
            <a:r>
              <a:rPr lang="nl-NL" dirty="0" err="1"/>
              <a:t>Valrisicovideo’s</a:t>
            </a:r>
            <a:r>
              <a:rPr lang="nl-NL" dirty="0"/>
              <a:t> laten zien, bijv. </a:t>
            </a:r>
            <a:r>
              <a:rPr lang="nl-NL" b="1" u="sng" dirty="0">
                <a:hlinkClick r:id="rId2"/>
              </a:rPr>
              <a:t>https://www.youtube.com/watch?v=op02UL0UbBk</a:t>
            </a:r>
            <a:endParaRPr lang="nl-NL" dirty="0"/>
          </a:p>
          <a:p>
            <a:pPr lvl="0">
              <a:buFont typeface="Wingdings" panose="05000000000000000000" pitchFamily="2" charset="2"/>
              <a:buChar char="Ø"/>
            </a:pPr>
            <a:r>
              <a:rPr lang="nl-NL" dirty="0"/>
              <a:t> Antislipsokken</a:t>
            </a:r>
          </a:p>
          <a:p>
            <a:pPr lvl="0">
              <a:buFont typeface="Wingdings" panose="05000000000000000000" pitchFamily="2" charset="2"/>
              <a:buChar char="Ø"/>
            </a:pPr>
            <a:r>
              <a:rPr lang="nl-NL" dirty="0"/>
              <a:t>Regelmatig met cliënt lopen</a:t>
            </a:r>
          </a:p>
          <a:p>
            <a:pPr lvl="0">
              <a:buFont typeface="Wingdings" panose="05000000000000000000" pitchFamily="2" charset="2"/>
              <a:buChar char="Ø"/>
            </a:pPr>
            <a:r>
              <a:rPr lang="nl-NL" dirty="0"/>
              <a:t>Activeren mobiliteit</a:t>
            </a:r>
          </a:p>
          <a:p>
            <a:pPr lvl="0">
              <a:buFont typeface="Wingdings" panose="05000000000000000000" pitchFamily="2" charset="2"/>
              <a:buChar char="Ø"/>
            </a:pPr>
            <a:r>
              <a:rPr lang="nl-NL" dirty="0"/>
              <a:t>Evaluatie met gespecialiseerd/hbo-verpleegkundige om op basis van valanamnese en evaluatie </a:t>
            </a:r>
            <a:r>
              <a:rPr lang="nl-NL" dirty="0" err="1"/>
              <a:t>valriscio</a:t>
            </a:r>
            <a:r>
              <a:rPr lang="nl-NL" dirty="0"/>
              <a:t> het zorgplan verder aan te passen</a:t>
            </a:r>
          </a:p>
          <a:p>
            <a:pPr marL="0" lvl="0" indent="0">
              <a:buNone/>
            </a:pPr>
            <a:r>
              <a:rPr lang="nl-NL" sz="1600" dirty="0"/>
              <a:t>Scene 5 en 6</a:t>
            </a:r>
          </a:p>
          <a:p>
            <a:endParaRPr lang="nl-NL" dirty="0"/>
          </a:p>
          <a:p>
            <a:endParaRPr lang="nl-NL" dirty="0"/>
          </a:p>
        </p:txBody>
      </p:sp>
    </p:spTree>
    <p:extLst>
      <p:ext uri="{BB962C8B-B14F-4D97-AF65-F5344CB8AC3E}">
        <p14:creationId xmlns:p14="http://schemas.microsoft.com/office/powerpoint/2010/main" val="70003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Mantelzorg</a:t>
            </a:r>
            <a:br>
              <a:rPr lang="nl-NL" dirty="0"/>
            </a:br>
            <a:r>
              <a:rPr lang="nl-NL" sz="1000" dirty="0"/>
              <a:t>scene 5 en 6 </a:t>
            </a:r>
          </a:p>
        </p:txBody>
      </p:sp>
      <p:sp>
        <p:nvSpPr>
          <p:cNvPr id="3" name="Tijdelijke aanduiding voor inhoud 2"/>
          <p:cNvSpPr>
            <a:spLocks noGrp="1"/>
          </p:cNvSpPr>
          <p:nvPr>
            <p:ph idx="1"/>
          </p:nvPr>
        </p:nvSpPr>
        <p:spPr/>
        <p:txBody>
          <a:bodyPr/>
          <a:lstStyle/>
          <a:p>
            <a:r>
              <a:rPr lang="nl-NL" dirty="0"/>
              <a:t>Bij een VAS (visuele analoge schaal) geldt dat een score van 4 of meer geldt als een probleem. </a:t>
            </a:r>
          </a:p>
        </p:txBody>
      </p:sp>
      <p:pic>
        <p:nvPicPr>
          <p:cNvPr id="4" name="Afbeelding 3"/>
          <p:cNvPicPr/>
          <p:nvPr/>
        </p:nvPicPr>
        <p:blipFill>
          <a:blip r:embed="rId2">
            <a:extLst>
              <a:ext uri="{28A0092B-C50C-407E-A947-70E740481C1C}">
                <a14:useLocalDpi xmlns:a14="http://schemas.microsoft.com/office/drawing/2010/main" val="0"/>
              </a:ext>
            </a:extLst>
          </a:blip>
          <a:srcRect/>
          <a:stretch>
            <a:fillRect/>
          </a:stretch>
        </p:blipFill>
        <p:spPr bwMode="auto">
          <a:xfrm>
            <a:off x="3293390" y="2929180"/>
            <a:ext cx="5442746" cy="3382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5036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kun je als zorgprofessional doen om kwetsbaarheid te verminderen/voorkomen?</a:t>
            </a:r>
            <a:br>
              <a:rPr lang="nl-NL" dirty="0"/>
            </a:br>
            <a:endParaRPr lang="nl-NL" dirty="0"/>
          </a:p>
        </p:txBody>
      </p:sp>
      <p:sp>
        <p:nvSpPr>
          <p:cNvPr id="3" name="Tijdelijke aanduiding voor inhoud 2"/>
          <p:cNvSpPr>
            <a:spLocks noGrp="1"/>
          </p:cNvSpPr>
          <p:nvPr>
            <p:ph idx="1"/>
          </p:nvPr>
        </p:nvSpPr>
        <p:spPr/>
        <p:txBody>
          <a:bodyPr>
            <a:normAutofit/>
          </a:bodyPr>
          <a:lstStyle/>
          <a:p>
            <a:pPr>
              <a:buFont typeface="Wingdings" panose="05000000000000000000" pitchFamily="2" charset="2"/>
              <a:buChar char="Ø"/>
            </a:pPr>
            <a:r>
              <a:rPr lang="nl-NL" dirty="0"/>
              <a:t>Kwetsbaarheid tijdig herkennen en bespreekbaar maken </a:t>
            </a:r>
          </a:p>
          <a:p>
            <a:pPr>
              <a:buFont typeface="Wingdings" panose="05000000000000000000" pitchFamily="2" charset="2"/>
              <a:buChar char="Ø"/>
            </a:pPr>
            <a:r>
              <a:rPr lang="nl-NL" dirty="0"/>
              <a:t>Contact tussen ouderen en buurtgenoten/activiteiten bevorderen</a:t>
            </a:r>
          </a:p>
          <a:p>
            <a:pPr>
              <a:buFont typeface="Wingdings" panose="05000000000000000000" pitchFamily="2" charset="2"/>
              <a:buChar char="Ø"/>
            </a:pPr>
            <a:r>
              <a:rPr lang="nl-NL" dirty="0"/>
              <a:t>Veiligheid van woonsituatie bevorderen, bijv. zorgen voor goed alarmsysteem, valpreventieve maatregelen</a:t>
            </a:r>
          </a:p>
          <a:p>
            <a:pPr>
              <a:buFont typeface="Wingdings" panose="05000000000000000000" pitchFamily="2" charset="2"/>
              <a:buChar char="Ø"/>
            </a:pPr>
            <a:r>
              <a:rPr lang="nl-NL" dirty="0"/>
              <a:t>Screening (= preventie) van meest voorkomende kwetsbare gebieden.</a:t>
            </a:r>
          </a:p>
          <a:p>
            <a:pPr>
              <a:buFont typeface="Wingdings" panose="05000000000000000000" pitchFamily="2" charset="2"/>
              <a:buChar char="Ø"/>
            </a:pPr>
            <a:r>
              <a:rPr lang="nl-NL" dirty="0"/>
              <a:t> Op basis van assessment wordt een zorgbehandelplan op maat gemaakt samen met cliënt</a:t>
            </a:r>
          </a:p>
          <a:p>
            <a:endParaRPr lang="nl-NL" dirty="0"/>
          </a:p>
          <a:p>
            <a:pPr marL="0" indent="0">
              <a:buNone/>
            </a:pPr>
            <a:r>
              <a:rPr lang="nl-NL" sz="1000" dirty="0"/>
              <a:t>Scene 6</a:t>
            </a:r>
          </a:p>
        </p:txBody>
      </p:sp>
    </p:spTree>
    <p:extLst>
      <p:ext uri="{BB962C8B-B14F-4D97-AF65-F5344CB8AC3E}">
        <p14:creationId xmlns:p14="http://schemas.microsoft.com/office/powerpoint/2010/main" val="352379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VMS Criteria</a:t>
            </a:r>
          </a:p>
        </p:txBody>
      </p:sp>
      <p:sp>
        <p:nvSpPr>
          <p:cNvPr id="3" name="Tijdelijke aanduiding voor inhoud 2"/>
          <p:cNvSpPr>
            <a:spLocks noGrp="1"/>
          </p:cNvSpPr>
          <p:nvPr>
            <p:ph idx="1"/>
          </p:nvPr>
        </p:nvSpPr>
        <p:spPr/>
        <p:txBody>
          <a:bodyPr>
            <a:normAutofit/>
          </a:bodyPr>
          <a:lstStyle/>
          <a:p>
            <a:pPr marL="0" indent="0">
              <a:buNone/>
            </a:pPr>
            <a:r>
              <a:rPr lang="nl-NL" dirty="0" err="1"/>
              <a:t>VeiligheidManagementSysteem</a:t>
            </a:r>
            <a:endParaRPr lang="nl-NL" dirty="0"/>
          </a:p>
          <a:p>
            <a:pPr marL="0" indent="0">
              <a:buNone/>
            </a:pPr>
            <a:r>
              <a:rPr lang="nl-NL" dirty="0"/>
              <a:t>Een ziekenhuisopname is voor kwetsbare oudere patiënten risicovol vanwege verhoogde kans op complicaties, zoals een infectie, ondervoeding, delirium, decubitus, bijwerking van medicatie of een val.</a:t>
            </a:r>
          </a:p>
          <a:p>
            <a:pPr marL="0" indent="0">
              <a:buNone/>
            </a:pPr>
            <a:r>
              <a:rPr lang="nl-NL" dirty="0"/>
              <a:t>Gevolg van deze complicaties is functionele en/of cognitieve achteruitgang van de oudere patiënt. </a:t>
            </a:r>
          </a:p>
          <a:p>
            <a:pPr marL="0" indent="0">
              <a:buNone/>
            </a:pPr>
            <a:r>
              <a:rPr lang="nl-NL" dirty="0"/>
              <a:t>Onherstelbaar functieverlies als gevolg meldt percentages van 30 tot 60%. Functieverlies  in ADL En IADL </a:t>
            </a:r>
          </a:p>
          <a:p>
            <a:pPr marL="0" indent="0">
              <a:buNone/>
            </a:pPr>
            <a:r>
              <a:rPr lang="nl-NL" sz="1000" dirty="0"/>
              <a:t>Scene 7 </a:t>
            </a:r>
          </a:p>
          <a:p>
            <a:pPr marL="0" indent="0">
              <a:buNone/>
            </a:pPr>
            <a:r>
              <a:rPr lang="nl-NL" dirty="0"/>
              <a:t> </a:t>
            </a:r>
          </a:p>
        </p:txBody>
      </p:sp>
      <p:pic>
        <p:nvPicPr>
          <p:cNvPr id="1026" name="Picture 2" descr="http://www.vmszorg.nl/_library/5293/thema-kwetsbare-ouder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6678" y="26544"/>
            <a:ext cx="1969091" cy="1969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378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presentatie</a:t>
            </a:r>
          </a:p>
        </p:txBody>
      </p:sp>
      <p:sp>
        <p:nvSpPr>
          <p:cNvPr id="3" name="Tijdelijke aanduiding voor inhoud 2"/>
          <p:cNvSpPr>
            <a:spLocks noGrp="1"/>
          </p:cNvSpPr>
          <p:nvPr>
            <p:ph idx="1"/>
          </p:nvPr>
        </p:nvSpPr>
        <p:spPr/>
        <p:txBody>
          <a:bodyPr>
            <a:normAutofit fontScale="85000" lnSpcReduction="20000"/>
          </a:bodyPr>
          <a:lstStyle/>
          <a:p>
            <a:pPr>
              <a:buFont typeface="+mj-lt"/>
              <a:buAutoNum type="arabicPeriod"/>
            </a:pPr>
            <a:r>
              <a:rPr lang="nl-NL" dirty="0"/>
              <a:t>Definitie van screenen</a:t>
            </a:r>
          </a:p>
          <a:p>
            <a:pPr>
              <a:buFont typeface="+mj-lt"/>
              <a:buAutoNum type="arabicPeriod"/>
            </a:pPr>
            <a:r>
              <a:rPr lang="nl-NL" dirty="0"/>
              <a:t>Determinanten van kwetsbaarheid</a:t>
            </a:r>
          </a:p>
          <a:p>
            <a:pPr>
              <a:buFont typeface="+mj-lt"/>
              <a:buAutoNum type="arabicPeriod"/>
            </a:pPr>
            <a:r>
              <a:rPr lang="nl-NL" dirty="0"/>
              <a:t>Doel van screenen</a:t>
            </a:r>
          </a:p>
          <a:p>
            <a:pPr>
              <a:buFont typeface="+mj-lt"/>
              <a:buAutoNum type="arabicPeriod"/>
            </a:pPr>
            <a:r>
              <a:rPr lang="nl-NL" dirty="0"/>
              <a:t>Slaapproblemen en Interventies bij verstoorde slaapbeleving</a:t>
            </a:r>
          </a:p>
          <a:p>
            <a:pPr>
              <a:buFont typeface="+mj-lt"/>
              <a:buAutoNum type="arabicPeriod"/>
            </a:pPr>
            <a:r>
              <a:rPr lang="nl-NL" dirty="0"/>
              <a:t>Geriatrisch Assessment</a:t>
            </a:r>
          </a:p>
          <a:p>
            <a:pPr>
              <a:buFont typeface="+mj-lt"/>
              <a:buAutoNum type="arabicPeriod"/>
            </a:pPr>
            <a:r>
              <a:rPr lang="nl-NL" dirty="0"/>
              <a:t>Incontinentie </a:t>
            </a:r>
          </a:p>
          <a:p>
            <a:pPr>
              <a:buFont typeface="+mj-lt"/>
              <a:buAutoNum type="arabicPeriod"/>
            </a:pPr>
            <a:r>
              <a:rPr lang="nl-NL" dirty="0"/>
              <a:t>Mobiliteit en Verbeteren van de mobiliteit</a:t>
            </a:r>
          </a:p>
          <a:p>
            <a:pPr>
              <a:buFont typeface="+mj-lt"/>
              <a:buAutoNum type="arabicPeriod"/>
            </a:pPr>
            <a:r>
              <a:rPr lang="nl-NL" dirty="0"/>
              <a:t>Valrisico’s en Interventies bij valrisico</a:t>
            </a:r>
          </a:p>
          <a:p>
            <a:pPr>
              <a:buFont typeface="+mj-lt"/>
              <a:buAutoNum type="arabicPeriod"/>
            </a:pPr>
            <a:r>
              <a:rPr lang="nl-NL" dirty="0"/>
              <a:t>Mantelzorg</a:t>
            </a:r>
          </a:p>
          <a:p>
            <a:pPr>
              <a:buFont typeface="+mj-lt"/>
              <a:buAutoNum type="arabicPeriod"/>
            </a:pPr>
            <a:r>
              <a:rPr lang="nl-NL" dirty="0"/>
              <a:t>Voorkomen en verminderen kwetsbaarheid</a:t>
            </a:r>
          </a:p>
          <a:p>
            <a:pPr>
              <a:buFont typeface="+mj-lt"/>
              <a:buAutoNum type="arabicPeriod"/>
            </a:pPr>
            <a:r>
              <a:rPr lang="nl-NL" dirty="0"/>
              <a:t>VMS criteria</a:t>
            </a:r>
          </a:p>
          <a:p>
            <a:pPr>
              <a:buFont typeface="+mj-lt"/>
              <a:buAutoNum type="arabicPeriod"/>
            </a:pPr>
            <a:r>
              <a:rPr lang="nl-NL" dirty="0"/>
              <a:t>Preventieve interventies voor Delier, Vallen, Ondervoeding en Bestaande fysieke beperkingen </a:t>
            </a:r>
          </a:p>
          <a:p>
            <a:pPr>
              <a:buFont typeface="+mj-lt"/>
              <a:buAutoNum type="arabicPeriod"/>
            </a:pPr>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929293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Interventies</a:t>
            </a:r>
          </a:p>
        </p:txBody>
      </p:sp>
      <p:sp>
        <p:nvSpPr>
          <p:cNvPr id="3" name="Tijdelijke aanduiding voor inhoud 2"/>
          <p:cNvSpPr>
            <a:spLocks noGrp="1"/>
          </p:cNvSpPr>
          <p:nvPr>
            <p:ph idx="1"/>
          </p:nvPr>
        </p:nvSpPr>
        <p:spPr/>
        <p:txBody>
          <a:bodyPr>
            <a:normAutofit/>
          </a:bodyPr>
          <a:lstStyle/>
          <a:p>
            <a:pPr marL="0" indent="0">
              <a:buNone/>
            </a:pPr>
            <a:r>
              <a:rPr lang="nl-NL" dirty="0"/>
              <a:t>Preventieve interventies:</a:t>
            </a:r>
          </a:p>
          <a:p>
            <a:pPr>
              <a:buFont typeface="Wingdings" panose="05000000000000000000" pitchFamily="2" charset="2"/>
              <a:buChar char="Ø"/>
            </a:pPr>
            <a:r>
              <a:rPr lang="nl-NL" dirty="0"/>
              <a:t>risico op delirium, </a:t>
            </a:r>
          </a:p>
          <a:p>
            <a:pPr>
              <a:buFont typeface="Wingdings" panose="05000000000000000000" pitchFamily="2" charset="2"/>
              <a:buChar char="Ø"/>
            </a:pPr>
            <a:r>
              <a:rPr lang="nl-NL" dirty="0"/>
              <a:t>vallen, </a:t>
            </a:r>
          </a:p>
          <a:p>
            <a:pPr>
              <a:buFont typeface="Wingdings" panose="05000000000000000000" pitchFamily="2" charset="2"/>
              <a:buChar char="Ø"/>
            </a:pPr>
            <a:r>
              <a:rPr lang="nl-NL" dirty="0"/>
              <a:t>ondervoeding, </a:t>
            </a:r>
          </a:p>
          <a:p>
            <a:pPr>
              <a:buFont typeface="Wingdings" panose="05000000000000000000" pitchFamily="2" charset="2"/>
              <a:buChar char="Ø"/>
            </a:pPr>
            <a:r>
              <a:rPr lang="nl-NL" dirty="0"/>
              <a:t>bestaande fysieke beperkingen  </a:t>
            </a:r>
          </a:p>
          <a:p>
            <a:pPr marL="0" indent="0">
              <a:buNone/>
            </a:pPr>
            <a:endParaRPr lang="nl-NL" dirty="0"/>
          </a:p>
          <a:p>
            <a:pPr marL="0" indent="0">
              <a:buNone/>
            </a:pPr>
            <a:endParaRPr lang="nl-NL" dirty="0"/>
          </a:p>
          <a:p>
            <a:pPr marL="0" indent="0">
              <a:buNone/>
            </a:pPr>
            <a:endParaRPr lang="nl-NL" dirty="0"/>
          </a:p>
          <a:p>
            <a:pPr marL="0" indent="0">
              <a:buNone/>
            </a:pPr>
            <a:r>
              <a:rPr lang="nl-NL" sz="1100" dirty="0"/>
              <a:t> Scene 7</a:t>
            </a:r>
          </a:p>
          <a:p>
            <a:endParaRPr lang="nl-NL" dirty="0"/>
          </a:p>
          <a:p>
            <a:endParaRPr lang="nl-NL" dirty="0"/>
          </a:p>
        </p:txBody>
      </p:sp>
      <p:pic>
        <p:nvPicPr>
          <p:cNvPr id="4" name="Afbeelding 3"/>
          <p:cNvPicPr/>
          <p:nvPr/>
        </p:nvPicPr>
        <p:blipFill>
          <a:blip r:embed="rId2"/>
          <a:stretch>
            <a:fillRect/>
          </a:stretch>
        </p:blipFill>
        <p:spPr>
          <a:xfrm>
            <a:off x="4975668" y="1270000"/>
            <a:ext cx="5091194" cy="4068735"/>
          </a:xfrm>
          <a:prstGeom prst="rect">
            <a:avLst/>
          </a:prstGeom>
        </p:spPr>
      </p:pic>
    </p:spTree>
    <p:extLst>
      <p:ext uri="{BB962C8B-B14F-4D97-AF65-F5344CB8AC3E}">
        <p14:creationId xmlns:p14="http://schemas.microsoft.com/office/powerpoint/2010/main" val="287436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i="1" dirty="0"/>
              <a:t>Preventieve maatregelen voor </a:t>
            </a:r>
            <a:r>
              <a:rPr lang="nl-NL" i="1" u="sng" dirty="0"/>
              <a:t>delirium </a:t>
            </a:r>
            <a:r>
              <a:rPr lang="nl-NL" i="1" dirty="0"/>
              <a:t>zijn bijvoorbeeld: </a:t>
            </a:r>
            <a:br>
              <a:rPr lang="nl-NL" dirty="0"/>
            </a:br>
            <a:endParaRPr lang="nl-NL" dirty="0"/>
          </a:p>
        </p:txBody>
      </p:sp>
      <p:sp>
        <p:nvSpPr>
          <p:cNvPr id="3" name="Tijdelijke aanduiding voor inhoud 2"/>
          <p:cNvSpPr>
            <a:spLocks noGrp="1"/>
          </p:cNvSpPr>
          <p:nvPr>
            <p:ph idx="1"/>
          </p:nvPr>
        </p:nvSpPr>
        <p:spPr/>
        <p:txBody>
          <a:bodyPr>
            <a:normAutofit fontScale="77500" lnSpcReduction="20000"/>
          </a:bodyPr>
          <a:lstStyle/>
          <a:p>
            <a:pPr>
              <a:buFont typeface="Wingdings" panose="05000000000000000000" pitchFamily="2" charset="2"/>
              <a:buChar char="Ø"/>
            </a:pPr>
            <a:r>
              <a:rPr lang="nl-NL" dirty="0"/>
              <a:t>Het screenen van de medicatie op delirium bevorderende eigenschappen</a:t>
            </a:r>
          </a:p>
          <a:p>
            <a:pPr>
              <a:buFont typeface="Wingdings" panose="05000000000000000000" pitchFamily="2" charset="2"/>
              <a:buChar char="Ø"/>
            </a:pPr>
            <a:r>
              <a:rPr lang="nl-NL" dirty="0" err="1"/>
              <a:t>Dagstructuur</a:t>
            </a:r>
            <a:r>
              <a:rPr lang="nl-NL" dirty="0"/>
              <a:t> </a:t>
            </a:r>
          </a:p>
          <a:p>
            <a:pPr>
              <a:buFont typeface="Wingdings" panose="05000000000000000000" pitchFamily="2" charset="2"/>
              <a:buChar char="Ø"/>
            </a:pPr>
            <a:r>
              <a:rPr lang="nl-NL" dirty="0"/>
              <a:t>De preventie en behandeling van infecties.  </a:t>
            </a:r>
          </a:p>
          <a:p>
            <a:pPr>
              <a:buFont typeface="Wingdings" panose="05000000000000000000" pitchFamily="2" charset="2"/>
              <a:buChar char="Ø"/>
            </a:pPr>
            <a:r>
              <a:rPr lang="nl-NL" dirty="0"/>
              <a:t>De preventie en behandeling van dehydratie en elektrolytenstoornissen</a:t>
            </a:r>
          </a:p>
          <a:p>
            <a:pPr>
              <a:buFont typeface="Wingdings" panose="05000000000000000000" pitchFamily="2" charset="2"/>
              <a:buChar char="Ø"/>
            </a:pPr>
            <a:r>
              <a:rPr lang="nl-NL" dirty="0"/>
              <a:t>Voldoende zuurstof</a:t>
            </a:r>
          </a:p>
          <a:p>
            <a:pPr>
              <a:buFont typeface="Wingdings" panose="05000000000000000000" pitchFamily="2" charset="2"/>
              <a:buChar char="Ø"/>
            </a:pPr>
            <a:r>
              <a:rPr lang="nl-NL" dirty="0"/>
              <a:t>Een adequate pijnbehandeling </a:t>
            </a:r>
          </a:p>
          <a:p>
            <a:pPr>
              <a:buFont typeface="Wingdings" panose="05000000000000000000" pitchFamily="2" charset="2"/>
              <a:buChar char="Ø"/>
            </a:pPr>
            <a:r>
              <a:rPr lang="nl-NL" dirty="0"/>
              <a:t>Het op peil houden van de bloeddruk </a:t>
            </a:r>
          </a:p>
          <a:p>
            <a:pPr>
              <a:buFont typeface="Wingdings" panose="05000000000000000000" pitchFamily="2" charset="2"/>
              <a:buChar char="Ø"/>
            </a:pPr>
            <a:r>
              <a:rPr lang="nl-NL" dirty="0"/>
              <a:t>Het handhaven en verbeteren van de voedingstoestand, met speciale aandacht voor en eventuele suppletie van de B-vitamines </a:t>
            </a:r>
          </a:p>
          <a:p>
            <a:pPr>
              <a:buFont typeface="Wingdings" panose="05000000000000000000" pitchFamily="2" charset="2"/>
              <a:buChar char="Ø"/>
            </a:pPr>
            <a:r>
              <a:rPr lang="nl-NL" dirty="0"/>
              <a:t>Het geven van voorlichting aan de patiënt en zijn naasten </a:t>
            </a:r>
          </a:p>
          <a:p>
            <a:pPr>
              <a:buFont typeface="Wingdings" panose="05000000000000000000" pitchFamily="2" charset="2"/>
              <a:buChar char="Ø"/>
            </a:pPr>
            <a:r>
              <a:rPr lang="nl-NL" dirty="0"/>
              <a:t> Het afwegen van het gebruik van invasieve interventies, zoals katheters, tegen het risico van delirium </a:t>
            </a:r>
          </a:p>
          <a:p>
            <a:pPr>
              <a:buFont typeface="Wingdings" panose="05000000000000000000" pitchFamily="2" charset="2"/>
              <a:buChar char="Ø"/>
            </a:pPr>
            <a:r>
              <a:rPr lang="nl-NL" dirty="0"/>
              <a:t>Het in consult vragen van deskundigen op het gebied van delirium</a:t>
            </a:r>
            <a:r>
              <a:rPr lang="nl-NL" i="1" dirty="0"/>
              <a:t> </a:t>
            </a:r>
          </a:p>
          <a:p>
            <a:pPr marL="0" indent="0">
              <a:buNone/>
            </a:pPr>
            <a:r>
              <a:rPr lang="nl-NL" sz="1600" i="1" dirty="0"/>
              <a:t>Scene 7</a:t>
            </a:r>
            <a:endParaRPr lang="nl-NL" sz="1600" dirty="0"/>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237015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i="1" dirty="0"/>
              <a:t>Preventiemaatregelen voor </a:t>
            </a:r>
            <a:r>
              <a:rPr lang="nl-NL" i="1" u="sng" dirty="0"/>
              <a:t>valgevaar</a:t>
            </a:r>
            <a:r>
              <a:rPr lang="nl-NL" i="1" dirty="0"/>
              <a:t> zijn altijd multifactorieel en multidisciplinair. </a:t>
            </a:r>
            <a:endParaRPr lang="nl-NL" dirty="0"/>
          </a:p>
        </p:txBody>
      </p:sp>
      <p:sp>
        <p:nvSpPr>
          <p:cNvPr id="3" name="Tijdelijke aanduiding voor inhoud 2"/>
          <p:cNvSpPr>
            <a:spLocks noGrp="1"/>
          </p:cNvSpPr>
          <p:nvPr>
            <p:ph idx="1"/>
          </p:nvPr>
        </p:nvSpPr>
        <p:spPr/>
        <p:txBody>
          <a:bodyPr>
            <a:normAutofit fontScale="70000" lnSpcReduction="20000"/>
          </a:bodyPr>
          <a:lstStyle/>
          <a:p>
            <a:pPr marL="0" indent="0">
              <a:buNone/>
            </a:pPr>
            <a:endParaRPr lang="nl-NL" dirty="0"/>
          </a:p>
          <a:p>
            <a:pPr>
              <a:buFont typeface="Wingdings" panose="05000000000000000000" pitchFamily="2" charset="2"/>
              <a:buChar char="Ø"/>
            </a:pPr>
            <a:r>
              <a:rPr lang="nl-NL" dirty="0"/>
              <a:t>Aanpassing van de medicatie</a:t>
            </a:r>
          </a:p>
          <a:p>
            <a:pPr>
              <a:buFont typeface="Wingdings" panose="05000000000000000000" pitchFamily="2" charset="2"/>
              <a:buChar char="Ø"/>
            </a:pPr>
            <a:r>
              <a:rPr lang="nl-NL" dirty="0"/>
              <a:t>Het optimaliseren van de visus en het gehoor </a:t>
            </a:r>
          </a:p>
          <a:p>
            <a:pPr>
              <a:buFont typeface="Wingdings" panose="05000000000000000000" pitchFamily="2" charset="2"/>
              <a:buChar char="Ø"/>
            </a:pPr>
            <a:r>
              <a:rPr lang="nl-NL" dirty="0"/>
              <a:t>Interventies gericht op de omgeving van de patiënt</a:t>
            </a:r>
          </a:p>
          <a:p>
            <a:pPr>
              <a:buFont typeface="Wingdings" panose="05000000000000000000" pitchFamily="2" charset="2"/>
              <a:buChar char="Ø"/>
            </a:pPr>
            <a:r>
              <a:rPr lang="nl-NL" dirty="0"/>
              <a:t>Educatie en voorlichting aan patiënten en hun naasten </a:t>
            </a:r>
          </a:p>
          <a:p>
            <a:pPr>
              <a:buFont typeface="Wingdings" panose="05000000000000000000" pitchFamily="2" charset="2"/>
              <a:buChar char="Ø"/>
            </a:pPr>
            <a:r>
              <a:rPr lang="nl-NL" dirty="0"/>
              <a:t>Interventies gericht op het verbeteren van de mobiliteit, zoals trainen en stimuleren van de mobiliteit (eventueel met fysiotherapeut) en uitleg over het gebruik van hulpmiddelen </a:t>
            </a:r>
          </a:p>
          <a:p>
            <a:pPr>
              <a:buFont typeface="Wingdings" panose="05000000000000000000" pitchFamily="2" charset="2"/>
              <a:buChar char="Ø"/>
            </a:pPr>
            <a:r>
              <a:rPr lang="nl-NL" dirty="0"/>
              <a:t>Aandacht voor het schoeisel van de patiënt </a:t>
            </a:r>
          </a:p>
          <a:p>
            <a:pPr>
              <a:buFont typeface="Wingdings" panose="05000000000000000000" pitchFamily="2" charset="2"/>
              <a:buChar char="Ø"/>
            </a:pPr>
            <a:r>
              <a:rPr lang="nl-NL" dirty="0"/>
              <a:t>Aandacht voor de ADL (eventueel met ergotherapeut)</a:t>
            </a:r>
          </a:p>
          <a:p>
            <a:pPr>
              <a:buFont typeface="Wingdings" panose="05000000000000000000" pitchFamily="2" charset="2"/>
              <a:buChar char="Ø"/>
            </a:pPr>
            <a:r>
              <a:rPr lang="nl-NL" dirty="0"/>
              <a:t>Aandacht voor de toiletbehoefte </a:t>
            </a:r>
          </a:p>
          <a:p>
            <a:pPr>
              <a:buFont typeface="Wingdings" panose="05000000000000000000" pitchFamily="2" charset="2"/>
              <a:buChar char="Ø"/>
            </a:pPr>
            <a:r>
              <a:rPr lang="nl-NL" dirty="0"/>
              <a:t>Interventies gericht op verwardheid/ verminderde cognitie </a:t>
            </a:r>
          </a:p>
          <a:p>
            <a:pPr>
              <a:buFont typeface="Wingdings" panose="05000000000000000000" pitchFamily="2" charset="2"/>
              <a:buChar char="Ø"/>
            </a:pPr>
            <a:r>
              <a:rPr lang="nl-NL" dirty="0"/>
              <a:t>Interventies gericht op veiligheid als de patiënt in bed ligt </a:t>
            </a:r>
          </a:p>
          <a:p>
            <a:pPr>
              <a:buFont typeface="Wingdings" panose="05000000000000000000" pitchFamily="2" charset="2"/>
              <a:buChar char="Ø"/>
            </a:pPr>
            <a:r>
              <a:rPr lang="nl-NL" dirty="0"/>
              <a:t>Het gebruik van fixatie/bedhekken zoveel mogelijk vermijden</a:t>
            </a:r>
          </a:p>
          <a:p>
            <a:pPr marL="0" indent="0">
              <a:buNone/>
            </a:pPr>
            <a:r>
              <a:rPr lang="nl-NL" sz="1600" i="1" dirty="0"/>
              <a:t>Scene 7</a:t>
            </a:r>
            <a:endParaRPr lang="nl-NL" sz="1600" dirty="0"/>
          </a:p>
          <a:p>
            <a:pPr marL="0" indent="0">
              <a:buNone/>
            </a:pPr>
            <a:endParaRPr lang="nl-NL" dirty="0"/>
          </a:p>
          <a:p>
            <a:endParaRPr lang="nl-NL" dirty="0"/>
          </a:p>
        </p:txBody>
      </p:sp>
    </p:spTree>
    <p:extLst>
      <p:ext uri="{BB962C8B-B14F-4D97-AF65-F5344CB8AC3E}">
        <p14:creationId xmlns:p14="http://schemas.microsoft.com/office/powerpoint/2010/main" val="1912712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a:t>Preventieve maatregelen bij </a:t>
            </a:r>
            <a:r>
              <a:rPr lang="nl-NL" i="1" u="sng" dirty="0"/>
              <a:t>ondervoeding</a:t>
            </a:r>
            <a:r>
              <a:rPr lang="nl-NL" i="1" dirty="0"/>
              <a:t> zijn bijvoorbeeld</a:t>
            </a:r>
            <a:endParaRPr lang="nl-NL" dirty="0"/>
          </a:p>
        </p:txBody>
      </p:sp>
      <p:sp>
        <p:nvSpPr>
          <p:cNvPr id="3" name="Tijdelijke aanduiding voor inhoud 2"/>
          <p:cNvSpPr>
            <a:spLocks noGrp="1"/>
          </p:cNvSpPr>
          <p:nvPr>
            <p:ph idx="1"/>
          </p:nvPr>
        </p:nvSpPr>
        <p:spPr/>
        <p:txBody>
          <a:bodyPr>
            <a:normAutofit lnSpcReduction="10000"/>
          </a:bodyPr>
          <a:lstStyle/>
          <a:p>
            <a:pPr marL="0" indent="0">
              <a:buNone/>
            </a:pPr>
            <a:endParaRPr lang="nl-NL" dirty="0"/>
          </a:p>
          <a:p>
            <a:pPr>
              <a:buFont typeface="Wingdings" panose="05000000000000000000" pitchFamily="2" charset="2"/>
              <a:buChar char="Ø"/>
            </a:pPr>
            <a:r>
              <a:rPr lang="nl-NL" sz="1800" dirty="0"/>
              <a:t>De verpleegkundige screent elke patiënt bij opname in het ziekenhuis op ondervoeding m.b.v. SNAQ of MUST. </a:t>
            </a:r>
          </a:p>
          <a:p>
            <a:pPr>
              <a:buFont typeface="Wingdings" panose="05000000000000000000" pitchFamily="2" charset="2"/>
              <a:buChar char="Ø"/>
            </a:pPr>
            <a:r>
              <a:rPr lang="nl-NL" sz="1800" dirty="0"/>
              <a:t>Bij een SNAQ-score van 2 punten of een MUST-score van 1 punt: matige ondervoeding. </a:t>
            </a:r>
          </a:p>
          <a:p>
            <a:pPr>
              <a:buFont typeface="Wingdings" panose="05000000000000000000" pitchFamily="2" charset="2"/>
              <a:buChar char="Ø"/>
            </a:pPr>
            <a:r>
              <a:rPr lang="nl-NL" sz="1800" dirty="0"/>
              <a:t>Bij een SNAQ-score van 3 of meer punten of een MUST-score van 2 of meer </a:t>
            </a:r>
            <a:r>
              <a:rPr lang="nl-NL" sz="1800" dirty="0" err="1"/>
              <a:t>punten:ernstige</a:t>
            </a:r>
            <a:r>
              <a:rPr lang="nl-NL" sz="1800" dirty="0"/>
              <a:t> ondervoeding. </a:t>
            </a:r>
          </a:p>
          <a:p>
            <a:pPr marL="0" indent="0">
              <a:buNone/>
            </a:pPr>
            <a:r>
              <a:rPr lang="nl-NL" sz="1800" dirty="0"/>
              <a:t>De </a:t>
            </a:r>
            <a:r>
              <a:rPr lang="nl-NL" dirty="0"/>
              <a:t>cl</a:t>
            </a:r>
            <a:r>
              <a:rPr lang="nl-NL" sz="1800" dirty="0"/>
              <a:t>iënt krijgt energie- en eiwit verrijkte voeding en behandeling door een diëtist De diëtist wordt binnen 24 uur na opname ingeschakeld. </a:t>
            </a:r>
          </a:p>
          <a:p>
            <a:pPr>
              <a:buFont typeface="Wingdings" panose="05000000000000000000" pitchFamily="2" charset="2"/>
              <a:buChar char="Ø"/>
            </a:pPr>
            <a:r>
              <a:rPr lang="nl-NL" sz="1800" dirty="0"/>
              <a:t>Gedurende de opname volgt de verpleegkundige de voedselinname en het gewichtsbeloop.</a:t>
            </a:r>
          </a:p>
          <a:p>
            <a:pPr marL="0" indent="0">
              <a:buNone/>
            </a:pPr>
            <a:r>
              <a:rPr lang="nl-NL" sz="1300" i="1" dirty="0"/>
              <a:t>Scene 7</a:t>
            </a:r>
            <a:endParaRPr lang="nl-NL" sz="1300" dirty="0"/>
          </a:p>
          <a:p>
            <a:endParaRPr lang="nl-NL" dirty="0"/>
          </a:p>
        </p:txBody>
      </p:sp>
    </p:spTree>
    <p:extLst>
      <p:ext uri="{BB962C8B-B14F-4D97-AF65-F5344CB8AC3E}">
        <p14:creationId xmlns:p14="http://schemas.microsoft.com/office/powerpoint/2010/main" val="1917055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i="1" dirty="0"/>
              <a:t>Preventieve maatregelen bij </a:t>
            </a:r>
            <a:r>
              <a:rPr lang="nl-NL" i="1" u="sng" dirty="0"/>
              <a:t>functionele beperking</a:t>
            </a:r>
            <a:r>
              <a:rPr lang="nl-NL" i="1" dirty="0"/>
              <a:t> (bijv. Katz score &gt; 2): </a:t>
            </a:r>
            <a:br>
              <a:rPr lang="nl-NL" dirty="0"/>
            </a:br>
            <a:endParaRPr lang="nl-NL" dirty="0"/>
          </a:p>
        </p:txBody>
      </p:sp>
      <p:sp>
        <p:nvSpPr>
          <p:cNvPr id="3" name="Tijdelijke aanduiding voor inhoud 2"/>
          <p:cNvSpPr>
            <a:spLocks noGrp="1"/>
          </p:cNvSpPr>
          <p:nvPr>
            <p:ph idx="1"/>
          </p:nvPr>
        </p:nvSpPr>
        <p:spPr>
          <a:xfrm>
            <a:off x="380999" y="1930400"/>
            <a:ext cx="10515600" cy="4351338"/>
          </a:xfrm>
        </p:spPr>
        <p:txBody>
          <a:bodyPr>
            <a:normAutofit lnSpcReduction="10000"/>
          </a:bodyPr>
          <a:lstStyle/>
          <a:p>
            <a:pPr marL="0" indent="0">
              <a:buNone/>
            </a:pPr>
            <a:r>
              <a:rPr lang="nl-NL" sz="1800" dirty="0"/>
              <a:t>Het vermijden van medisch onnodige bedrust. Indien bedrust onvermijdelijk is, </a:t>
            </a:r>
          </a:p>
          <a:p>
            <a:pPr marL="0" indent="0">
              <a:buNone/>
            </a:pPr>
            <a:r>
              <a:rPr lang="nl-NL" sz="1800" dirty="0"/>
              <a:t>kan de patiënt de volgende (preventieve) adviezen krijgen:  </a:t>
            </a:r>
          </a:p>
          <a:p>
            <a:pPr marL="0" indent="0">
              <a:buNone/>
            </a:pPr>
            <a:r>
              <a:rPr lang="nl-NL" sz="1800" dirty="0"/>
              <a:t>Voorkom doorliggen door: </a:t>
            </a:r>
          </a:p>
          <a:p>
            <a:pPr>
              <a:buFont typeface="Wingdings" panose="05000000000000000000" pitchFamily="2" charset="2"/>
              <a:buChar char="Ø"/>
            </a:pPr>
            <a:r>
              <a:rPr lang="nl-NL" sz="1800" dirty="0"/>
              <a:t>regelmatig de billen op te tillen van het laken  </a:t>
            </a:r>
          </a:p>
          <a:p>
            <a:pPr>
              <a:buFont typeface="Wingdings" panose="05000000000000000000" pitchFamily="2" charset="2"/>
              <a:buChar char="Ø"/>
            </a:pPr>
            <a:r>
              <a:rPr lang="nl-NL" sz="1800" dirty="0"/>
              <a:t>niet met de hielen over het onderlaken te schuren  </a:t>
            </a:r>
          </a:p>
          <a:p>
            <a:pPr>
              <a:buFont typeface="Wingdings" panose="05000000000000000000" pitchFamily="2" charset="2"/>
              <a:buChar char="Ø"/>
            </a:pPr>
            <a:r>
              <a:rPr lang="nl-NL" sz="1800" dirty="0"/>
              <a:t>af en toe om de beurt het been op te trekken of deze naar opzij te draaien  </a:t>
            </a:r>
          </a:p>
          <a:p>
            <a:pPr>
              <a:buFont typeface="Wingdings" panose="05000000000000000000" pitchFamily="2" charset="2"/>
              <a:buChar char="Ø"/>
            </a:pPr>
            <a:r>
              <a:rPr lang="nl-NL" sz="1800" dirty="0"/>
              <a:t>pijnklachten tijdig en duidelijk aan te geven, zoals pijn aan de stuit, billen of hielen – </a:t>
            </a:r>
          </a:p>
          <a:p>
            <a:pPr marL="0" indent="0">
              <a:buNone/>
            </a:pPr>
            <a:r>
              <a:rPr lang="nl-NL" sz="1800" dirty="0"/>
              <a:t>Voorkom verstijving, veroorzaakt door het samentrekken van spieren in een bepaalde houding, zoals bij opgetrokken knie, door:  </a:t>
            </a:r>
          </a:p>
          <a:p>
            <a:pPr>
              <a:buFont typeface="Wingdings" panose="05000000000000000000" pitchFamily="2" charset="2"/>
              <a:buChar char="Ø"/>
            </a:pPr>
            <a:r>
              <a:rPr lang="nl-NL" sz="1800" dirty="0"/>
              <a:t>regelmatig de ledematen te bewegen, vergeet hierbij de handen niet </a:t>
            </a:r>
          </a:p>
          <a:p>
            <a:pPr>
              <a:buFont typeface="Wingdings" panose="05000000000000000000" pitchFamily="2" charset="2"/>
              <a:buChar char="Ø"/>
            </a:pPr>
            <a:r>
              <a:rPr lang="nl-NL" sz="1800" dirty="0"/>
              <a:t>geen kussentje in de knieholte te gebruiken </a:t>
            </a:r>
          </a:p>
          <a:p>
            <a:pPr marL="0" indent="0">
              <a:buNone/>
            </a:pPr>
            <a:r>
              <a:rPr lang="nl-NL" sz="1000" i="1" dirty="0"/>
              <a:t>Scene 7</a:t>
            </a:r>
          </a:p>
          <a:p>
            <a:endParaRPr lang="nl-NL" i="1" dirty="0"/>
          </a:p>
          <a:p>
            <a:endParaRPr lang="nl-NL" dirty="0"/>
          </a:p>
        </p:txBody>
      </p:sp>
    </p:spTree>
    <p:extLst>
      <p:ext uri="{BB962C8B-B14F-4D97-AF65-F5344CB8AC3E}">
        <p14:creationId xmlns:p14="http://schemas.microsoft.com/office/powerpoint/2010/main" val="428745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a:t>Preventieve maatregelen bij </a:t>
            </a:r>
            <a:r>
              <a:rPr lang="nl-NL" i="1" u="sng" dirty="0"/>
              <a:t>functionele beperking</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a:t>Voorkom longontsteking door:  </a:t>
            </a:r>
          </a:p>
          <a:p>
            <a:pPr>
              <a:buFont typeface="Wingdings" panose="05000000000000000000" pitchFamily="2" charset="2"/>
              <a:buChar char="Ø"/>
            </a:pPr>
            <a:r>
              <a:rPr lang="nl-NL" sz="1800" dirty="0"/>
              <a:t>elk uur een paar maal diep in- en uit te ademen </a:t>
            </a:r>
          </a:p>
          <a:p>
            <a:pPr>
              <a:buFont typeface="Wingdings" panose="05000000000000000000" pitchFamily="2" charset="2"/>
              <a:buChar char="Ø"/>
            </a:pPr>
            <a:r>
              <a:rPr lang="nl-NL" sz="1800" dirty="0"/>
              <a:t>zodra het mag drie keer per dag op de stoel te gaan zitten</a:t>
            </a:r>
          </a:p>
          <a:p>
            <a:pPr>
              <a:buFont typeface="Wingdings" panose="05000000000000000000" pitchFamily="2" charset="2"/>
              <a:buChar char="Ø"/>
            </a:pPr>
            <a:r>
              <a:rPr lang="nl-NL" dirty="0"/>
              <a:t>h</a:t>
            </a:r>
            <a:r>
              <a:rPr lang="nl-NL" sz="1800" dirty="0"/>
              <a:t>et (laten) beoordelen van medicatie, zoals slaap- en kalmeringsmiddelen.  </a:t>
            </a:r>
          </a:p>
          <a:p>
            <a:pPr>
              <a:buFont typeface="Wingdings" panose="05000000000000000000" pitchFamily="2" charset="2"/>
              <a:buChar char="Ø"/>
            </a:pPr>
            <a:r>
              <a:rPr lang="nl-NL" dirty="0"/>
              <a:t>e</a:t>
            </a:r>
            <a:r>
              <a:rPr lang="nl-NL" sz="1800" dirty="0"/>
              <a:t>en adequate pijnbehandeling met regelmatige pijnscore.  </a:t>
            </a:r>
          </a:p>
          <a:p>
            <a:pPr>
              <a:buFont typeface="Wingdings" panose="05000000000000000000" pitchFamily="2" charset="2"/>
              <a:buChar char="Ø"/>
            </a:pPr>
            <a:r>
              <a:rPr lang="nl-NL" dirty="0"/>
              <a:t>h</a:t>
            </a:r>
            <a:r>
              <a:rPr lang="nl-NL" sz="1800" dirty="0"/>
              <a:t>et wijzen op duizeligheid bij positieverandering (vooral na bedrust), eventueel in combinatie met bloeddrukverlagende middelen.  </a:t>
            </a:r>
          </a:p>
          <a:p>
            <a:pPr>
              <a:buFont typeface="Wingdings" panose="05000000000000000000" pitchFamily="2" charset="2"/>
              <a:buChar char="Ø"/>
            </a:pPr>
            <a:r>
              <a:rPr lang="nl-NL" dirty="0"/>
              <a:t>h</a:t>
            </a:r>
            <a:r>
              <a:rPr lang="nl-NL" sz="1800" dirty="0"/>
              <a:t>et dagelijks evalueren van infusen, katheters, fixatie en dwanghekken</a:t>
            </a:r>
          </a:p>
          <a:p>
            <a:pPr marL="0" indent="0">
              <a:buNone/>
            </a:pPr>
            <a:r>
              <a:rPr lang="nl-NL" sz="1000" i="1" dirty="0"/>
              <a:t>Scene 7</a:t>
            </a:r>
            <a:endParaRPr lang="nl-NL" sz="1000" dirty="0"/>
          </a:p>
        </p:txBody>
      </p:sp>
    </p:spTree>
    <p:extLst>
      <p:ext uri="{BB962C8B-B14F-4D97-AF65-F5344CB8AC3E}">
        <p14:creationId xmlns:p14="http://schemas.microsoft.com/office/powerpoint/2010/main" val="375361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i="1" dirty="0"/>
              <a:t>Preventieve maatregelen bij </a:t>
            </a:r>
            <a:r>
              <a:rPr lang="nl-NL" i="1" u="sng" dirty="0"/>
              <a:t>functionele beperking</a:t>
            </a:r>
            <a:endParaRPr lang="nl-NL" dirty="0"/>
          </a:p>
        </p:txBody>
      </p:sp>
      <p:sp>
        <p:nvSpPr>
          <p:cNvPr id="3" name="Tijdelijke aanduiding voor inhoud 2"/>
          <p:cNvSpPr>
            <a:spLocks noGrp="1"/>
          </p:cNvSpPr>
          <p:nvPr>
            <p:ph idx="1"/>
          </p:nvPr>
        </p:nvSpPr>
        <p:spPr/>
        <p:txBody>
          <a:bodyPr/>
          <a:lstStyle/>
          <a:p>
            <a:pPr marL="0" indent="0">
              <a:buNone/>
            </a:pPr>
            <a:r>
              <a:rPr lang="nl-NL" sz="1800" dirty="0"/>
              <a:t>Interventies gericht op verbeteren van mobiliteit, zoals:  </a:t>
            </a:r>
          </a:p>
          <a:p>
            <a:pPr>
              <a:buFont typeface="Wingdings" panose="05000000000000000000" pitchFamily="2" charset="2"/>
              <a:buChar char="Ø"/>
            </a:pPr>
            <a:r>
              <a:rPr lang="nl-NL" sz="1800" dirty="0"/>
              <a:t>het wandelen of staan van patiënten, tenminste drie maal per dag </a:t>
            </a:r>
          </a:p>
          <a:p>
            <a:pPr>
              <a:buFont typeface="Wingdings" panose="05000000000000000000" pitchFamily="2" charset="2"/>
              <a:buChar char="Ø"/>
            </a:pPr>
            <a:r>
              <a:rPr lang="nl-NL" sz="1800" dirty="0"/>
              <a:t>een actieve revalidatiehouding van de verpleegkundigen  </a:t>
            </a:r>
          </a:p>
          <a:p>
            <a:pPr>
              <a:buFont typeface="Wingdings" panose="05000000000000000000" pitchFamily="2" charset="2"/>
              <a:buChar char="Ø"/>
            </a:pPr>
            <a:r>
              <a:rPr lang="nl-NL" sz="1800" dirty="0"/>
              <a:t>uitleg over het gebruik van hulpmiddelen </a:t>
            </a:r>
          </a:p>
          <a:p>
            <a:pPr>
              <a:buFont typeface="Wingdings" panose="05000000000000000000" pitchFamily="2" charset="2"/>
              <a:buChar char="Ø"/>
            </a:pPr>
            <a:r>
              <a:rPr lang="nl-NL" sz="1800" dirty="0"/>
              <a:t>aandacht voor stabiel en stevig schoeisel van de patiënt.  </a:t>
            </a:r>
          </a:p>
          <a:p>
            <a:pPr>
              <a:buFont typeface="Wingdings" panose="05000000000000000000" pitchFamily="2" charset="2"/>
              <a:buChar char="Ø"/>
            </a:pPr>
            <a:r>
              <a:rPr lang="nl-NL" dirty="0"/>
              <a:t>b</a:t>
            </a:r>
            <a:r>
              <a:rPr lang="nl-NL" sz="1800" dirty="0"/>
              <a:t>ehandeling door fysio- en/of ergotherapeut gericht op behoud en herstel van functie</a:t>
            </a:r>
            <a:br>
              <a:rPr lang="nl-NL" sz="1800" u="sng" dirty="0"/>
            </a:br>
            <a:endParaRPr lang="nl-NL" sz="1800" dirty="0"/>
          </a:p>
          <a:p>
            <a:pPr marL="0" indent="0">
              <a:buNone/>
            </a:pPr>
            <a:r>
              <a:rPr lang="nl-NL" sz="1000" dirty="0"/>
              <a:t>Scene 7</a:t>
            </a:r>
          </a:p>
        </p:txBody>
      </p:sp>
    </p:spTree>
    <p:extLst>
      <p:ext uri="{BB962C8B-B14F-4D97-AF65-F5344CB8AC3E}">
        <p14:creationId xmlns:p14="http://schemas.microsoft.com/office/powerpoint/2010/main" val="782490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van kwetsbaarheid</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dirty="0"/>
              <a:t>Zorgverleners definiëren kwetsbaarheid vanuit lichamelijke, psychisch en sociale beperkingen, terwijl ouderen zelf  kwetsbaarheid ervaren als hun kwaliteit van leven bedreigd wordt </a:t>
            </a:r>
          </a:p>
          <a:p>
            <a:pPr marL="0" lvl="0" indent="0">
              <a:buNone/>
            </a:pPr>
            <a:r>
              <a:rPr lang="nl-NL" dirty="0"/>
              <a:t>Kwetsbaarheid is geen ziekte maar een verzameling risicofactoren.</a:t>
            </a:r>
          </a:p>
          <a:p>
            <a:pPr marL="0" lvl="0" indent="0">
              <a:buNone/>
            </a:pPr>
            <a:r>
              <a:rPr lang="nl-NL" dirty="0"/>
              <a:t>Criteria zijn; ouderdom, </a:t>
            </a:r>
            <a:r>
              <a:rPr lang="nl-NL" dirty="0" err="1"/>
              <a:t>multimorbiditeit</a:t>
            </a:r>
            <a:r>
              <a:rPr lang="nl-NL" dirty="0"/>
              <a:t>, lichamelijke beperkingen en slechtere waargenomen gezondheid.</a:t>
            </a:r>
          </a:p>
          <a:p>
            <a:endParaRPr lang="nl-NL" dirty="0"/>
          </a:p>
          <a:p>
            <a:endParaRPr lang="nl-NL" dirty="0"/>
          </a:p>
          <a:p>
            <a:endParaRPr lang="nl-NL" dirty="0"/>
          </a:p>
          <a:p>
            <a:endParaRPr lang="nl-NL" dirty="0"/>
          </a:p>
          <a:p>
            <a:endParaRPr lang="nl-NL" dirty="0"/>
          </a:p>
          <a:p>
            <a:pPr marL="0" indent="0">
              <a:buNone/>
            </a:pPr>
            <a:r>
              <a:rPr lang="nl-NL" sz="900" dirty="0"/>
              <a:t>Scene 1 en 2</a:t>
            </a:r>
          </a:p>
        </p:txBody>
      </p:sp>
      <p:pic>
        <p:nvPicPr>
          <p:cNvPr id="4" name="Afbeelding 3"/>
          <p:cNvPicPr/>
          <p:nvPr/>
        </p:nvPicPr>
        <p:blipFill rotWithShape="1">
          <a:blip r:embed="rId2"/>
          <a:srcRect l="2649" t="16177" r="19040" b="9064"/>
          <a:stretch/>
        </p:blipFill>
        <p:spPr bwMode="auto">
          <a:xfrm>
            <a:off x="1980183" y="3988686"/>
            <a:ext cx="4933278" cy="27568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3741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Determinanten van kwetsbaarheid</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b="1" dirty="0"/>
              <a:t>Lichamelijke aspecten:</a:t>
            </a:r>
          </a:p>
          <a:p>
            <a:pPr>
              <a:buFont typeface="Wingdings" panose="05000000000000000000" pitchFamily="2" charset="2"/>
              <a:buChar char="Ø"/>
            </a:pPr>
            <a:r>
              <a:rPr lang="nl-NL" dirty="0"/>
              <a:t>Functioneren (ADL en IADL) </a:t>
            </a:r>
          </a:p>
          <a:p>
            <a:pPr>
              <a:buFont typeface="Wingdings" panose="05000000000000000000" pitchFamily="2" charset="2"/>
              <a:buChar char="Ø"/>
            </a:pPr>
            <a:r>
              <a:rPr lang="nl-NL" dirty="0"/>
              <a:t>Vallen en mobiliteit</a:t>
            </a:r>
          </a:p>
          <a:p>
            <a:pPr>
              <a:buFont typeface="Wingdings" panose="05000000000000000000" pitchFamily="2" charset="2"/>
              <a:buChar char="Ø"/>
            </a:pPr>
            <a:r>
              <a:rPr lang="nl-NL" dirty="0"/>
              <a:t>(onder)voeding</a:t>
            </a:r>
          </a:p>
          <a:p>
            <a:pPr>
              <a:buFont typeface="Wingdings" panose="05000000000000000000" pitchFamily="2" charset="2"/>
              <a:buChar char="Ø"/>
            </a:pPr>
            <a:r>
              <a:rPr lang="nl-NL" dirty="0"/>
              <a:t>Urine incontinentie</a:t>
            </a:r>
          </a:p>
          <a:p>
            <a:pPr>
              <a:buFont typeface="Wingdings" panose="05000000000000000000" pitchFamily="2" charset="2"/>
              <a:buChar char="Ø"/>
            </a:pPr>
            <a:r>
              <a:rPr lang="nl-NL" dirty="0"/>
              <a:t>Gehoor</a:t>
            </a:r>
          </a:p>
          <a:p>
            <a:pPr>
              <a:buFont typeface="Wingdings" panose="05000000000000000000" pitchFamily="2" charset="2"/>
              <a:buChar char="Ø"/>
            </a:pPr>
            <a:r>
              <a:rPr lang="nl-NL" dirty="0"/>
              <a:t>Visus </a:t>
            </a:r>
          </a:p>
          <a:p>
            <a:pPr>
              <a:buFont typeface="Wingdings" panose="05000000000000000000" pitchFamily="2" charset="2"/>
              <a:buChar char="Ø"/>
            </a:pPr>
            <a:r>
              <a:rPr lang="nl-NL" dirty="0"/>
              <a:t>Polyfarmacie</a:t>
            </a:r>
          </a:p>
          <a:p>
            <a:pPr>
              <a:buFont typeface="Wingdings" panose="05000000000000000000" pitchFamily="2" charset="2"/>
              <a:buChar char="Ø"/>
            </a:pPr>
            <a:r>
              <a:rPr lang="nl-NL" dirty="0"/>
              <a:t>Pijn </a:t>
            </a:r>
          </a:p>
          <a:p>
            <a:pPr>
              <a:buFont typeface="Wingdings" panose="05000000000000000000" pitchFamily="2" charset="2"/>
              <a:buChar char="Ø"/>
            </a:pPr>
            <a:r>
              <a:rPr lang="nl-NL" dirty="0"/>
              <a:t>65+</a:t>
            </a:r>
          </a:p>
          <a:p>
            <a:pPr marL="0" indent="0">
              <a:buNone/>
            </a:pPr>
            <a:r>
              <a:rPr lang="nl-NL" sz="900" dirty="0"/>
              <a:t>Scene 1 en 2</a:t>
            </a:r>
          </a:p>
          <a:p>
            <a:pPr>
              <a:buFont typeface="Wingdings" panose="05000000000000000000" pitchFamily="2" charset="2"/>
              <a:buChar char="Ø"/>
            </a:pPr>
            <a:endParaRPr lang="nl-NL" dirty="0"/>
          </a:p>
        </p:txBody>
      </p:sp>
      <p:pic>
        <p:nvPicPr>
          <p:cNvPr id="4" name="Afbeelding 3"/>
          <p:cNvPicPr/>
          <p:nvPr/>
        </p:nvPicPr>
        <p:blipFill rotWithShape="1">
          <a:blip r:embed="rId2"/>
          <a:srcRect l="3643" t="13272" r="18378" b="8688"/>
          <a:stretch/>
        </p:blipFill>
        <p:spPr bwMode="auto">
          <a:xfrm>
            <a:off x="4386022" y="1930400"/>
            <a:ext cx="3520424" cy="3893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58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Determinanten van kwetsbaarheid</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dirty="0"/>
              <a:t>Psychosociale aspecten</a:t>
            </a:r>
          </a:p>
          <a:p>
            <a:pPr>
              <a:buFont typeface="Wingdings" panose="05000000000000000000" pitchFamily="2" charset="2"/>
              <a:buChar char="Ø"/>
            </a:pPr>
            <a:r>
              <a:rPr lang="nl-NL" dirty="0"/>
              <a:t>Stemming en depressie</a:t>
            </a:r>
          </a:p>
          <a:p>
            <a:pPr>
              <a:buFont typeface="Wingdings" panose="05000000000000000000" pitchFamily="2" charset="2"/>
              <a:buChar char="Ø"/>
            </a:pPr>
            <a:r>
              <a:rPr lang="nl-NL" dirty="0"/>
              <a:t>Eenzaamheid</a:t>
            </a:r>
          </a:p>
          <a:p>
            <a:pPr>
              <a:buFont typeface="Wingdings" panose="05000000000000000000" pitchFamily="2" charset="2"/>
              <a:buChar char="Ø"/>
            </a:pPr>
            <a:r>
              <a:rPr lang="nl-NL" dirty="0"/>
              <a:t>Cognitie: toenemende vergeetachtigheid</a:t>
            </a:r>
          </a:p>
          <a:p>
            <a:pPr>
              <a:buFont typeface="Wingdings" panose="05000000000000000000" pitchFamily="2" charset="2"/>
              <a:buChar char="Ø"/>
            </a:pPr>
            <a:r>
              <a:rPr lang="nl-NL" dirty="0"/>
              <a:t>Mantelzorgondersteuning</a:t>
            </a:r>
          </a:p>
          <a:p>
            <a:pPr>
              <a:buFont typeface="Wingdings" panose="05000000000000000000" pitchFamily="2" charset="2"/>
              <a:buChar char="Ø"/>
            </a:pPr>
            <a:r>
              <a:rPr lang="nl-NL" dirty="0"/>
              <a:t>Lage SES (Inkomen en opleiding)</a:t>
            </a:r>
          </a:p>
          <a:p>
            <a:pPr>
              <a:buFont typeface="Wingdings" panose="05000000000000000000" pitchFamily="2" charset="2"/>
              <a:buChar char="Ø"/>
            </a:pPr>
            <a:r>
              <a:rPr lang="nl-NL" dirty="0"/>
              <a:t>Onveilige woonsituatie</a:t>
            </a:r>
          </a:p>
          <a:p>
            <a:pPr>
              <a:buFont typeface="Wingdings" panose="05000000000000000000" pitchFamily="2" charset="2"/>
              <a:buChar char="Ø"/>
            </a:pPr>
            <a:r>
              <a:rPr lang="nl-NL" dirty="0"/>
              <a:t>Beperking toegang tot zorg of </a:t>
            </a:r>
            <a:r>
              <a:rPr lang="nl-NL" dirty="0" err="1"/>
              <a:t>zorgmijder</a:t>
            </a:r>
            <a:endParaRPr lang="nl-NL" dirty="0"/>
          </a:p>
        </p:txBody>
      </p:sp>
      <p:pic>
        <p:nvPicPr>
          <p:cNvPr id="6" name="Afbeelding 5"/>
          <p:cNvPicPr/>
          <p:nvPr/>
        </p:nvPicPr>
        <p:blipFill rotWithShape="1">
          <a:blip r:embed="rId2"/>
          <a:srcRect l="3643" t="13272" r="18378" b="8688"/>
          <a:stretch/>
        </p:blipFill>
        <p:spPr bwMode="auto">
          <a:xfrm>
            <a:off x="5990095" y="1502892"/>
            <a:ext cx="3520424" cy="38932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905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Doel van screenen=</a:t>
            </a:r>
            <a:br>
              <a:rPr lang="nl-NL" dirty="0"/>
            </a:br>
            <a:r>
              <a:rPr lang="nl-NL" dirty="0"/>
              <a:t>signaleren welke ouderen kwetsbaar zijn  </a:t>
            </a:r>
            <a:br>
              <a:rPr lang="nl-NL" dirty="0"/>
            </a:br>
            <a:endParaRPr lang="nl-NL" dirty="0"/>
          </a:p>
        </p:txBody>
      </p:sp>
      <p:sp>
        <p:nvSpPr>
          <p:cNvPr id="3" name="Tijdelijke aanduiding voor inhoud 2"/>
          <p:cNvSpPr>
            <a:spLocks noGrp="1"/>
          </p:cNvSpPr>
          <p:nvPr>
            <p:ph sz="half" idx="1"/>
          </p:nvPr>
        </p:nvSpPr>
        <p:spPr>
          <a:xfrm>
            <a:off x="677334" y="1855543"/>
            <a:ext cx="4184035" cy="4498762"/>
          </a:xfrm>
        </p:spPr>
        <p:txBody>
          <a:bodyPr>
            <a:normAutofit fontScale="25000" lnSpcReduction="20000"/>
          </a:bodyPr>
          <a:lstStyle/>
          <a:p>
            <a:pPr marL="1371600" lvl="3" indent="0">
              <a:buNone/>
            </a:pPr>
            <a:endParaRPr lang="nl-NL" dirty="0"/>
          </a:p>
          <a:p>
            <a:endParaRPr lang="nl-NL" dirty="0"/>
          </a:p>
          <a:p>
            <a:pPr marL="0" indent="0">
              <a:buNone/>
            </a:pPr>
            <a:r>
              <a:rPr lang="nl-NL" sz="7400" b="1" dirty="0"/>
              <a:t>De 3 stappen van screening zijn</a:t>
            </a:r>
          </a:p>
          <a:p>
            <a:pPr lvl="0">
              <a:buFont typeface="Wingdings" panose="05000000000000000000" pitchFamily="2" charset="2"/>
              <a:buChar char="Ø"/>
            </a:pPr>
            <a:r>
              <a:rPr lang="nl-NL" sz="6000" dirty="0"/>
              <a:t>Selectie: mogelijke kwetsbaarheid signaleren.  </a:t>
            </a:r>
          </a:p>
          <a:p>
            <a:pPr lvl="0">
              <a:buFont typeface="Wingdings" panose="05000000000000000000" pitchFamily="2" charset="2"/>
              <a:buChar char="Ø"/>
            </a:pPr>
            <a:r>
              <a:rPr lang="nl-NL" sz="6000" dirty="0"/>
              <a:t>Screening(screenend Geriatrisch assessment): Kwetsbaarheid vaststellen aan de hand van een uitgebreide vragenlijst. </a:t>
            </a:r>
          </a:p>
          <a:p>
            <a:pPr lvl="0">
              <a:buFont typeface="Wingdings" panose="05000000000000000000" pitchFamily="2" charset="2"/>
              <a:buChar char="Ø"/>
            </a:pPr>
            <a:r>
              <a:rPr lang="nl-NL" sz="6000" dirty="0"/>
              <a:t>Diagnostisch Geriatrisch Assessment: gebieden en ernst van kwetsbaarheid bepalen, hier worden ook de interventies aangegeven. </a:t>
            </a:r>
          </a:p>
          <a:p>
            <a:pPr marL="0" indent="0">
              <a:buNone/>
            </a:pPr>
            <a:endParaRPr lang="nl-NL" dirty="0"/>
          </a:p>
          <a:p>
            <a:pPr marL="0" indent="0">
              <a:buNone/>
            </a:pPr>
            <a:endParaRPr lang="nl-NL" dirty="0"/>
          </a:p>
          <a:p>
            <a:pPr marL="0" indent="0">
              <a:buNone/>
            </a:pPr>
            <a:endParaRPr lang="nl-NL" sz="4000" dirty="0"/>
          </a:p>
          <a:p>
            <a:pPr marL="0" indent="0">
              <a:buNone/>
            </a:pPr>
            <a:endParaRPr lang="nl-NL" sz="4000" dirty="0"/>
          </a:p>
          <a:p>
            <a:pPr marL="0" indent="0">
              <a:buNone/>
            </a:pPr>
            <a:endParaRPr lang="nl-NL" sz="4000" dirty="0"/>
          </a:p>
          <a:p>
            <a:pPr marL="0" indent="0">
              <a:buNone/>
            </a:pPr>
            <a:endParaRPr lang="nl-NL" sz="4000" dirty="0"/>
          </a:p>
          <a:p>
            <a:pPr marL="0" indent="0">
              <a:buNone/>
            </a:pPr>
            <a:r>
              <a:rPr lang="nl-NL" sz="4000" dirty="0"/>
              <a:t>Scene 3</a:t>
            </a:r>
          </a:p>
        </p:txBody>
      </p:sp>
      <p:pic>
        <p:nvPicPr>
          <p:cNvPr id="4" name="Afbeelding 3"/>
          <p:cNvPicPr/>
          <p:nvPr/>
        </p:nvPicPr>
        <p:blipFill rotWithShape="1">
          <a:blip r:embed="rId2"/>
          <a:srcRect t="9856" b="9564"/>
          <a:stretch/>
        </p:blipFill>
        <p:spPr bwMode="auto">
          <a:xfrm>
            <a:off x="4711485" y="1855543"/>
            <a:ext cx="5326546" cy="38548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179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Slaap problemen</a:t>
            </a:r>
          </a:p>
        </p:txBody>
      </p:sp>
      <p:sp>
        <p:nvSpPr>
          <p:cNvPr id="3" name="Tijdelijke aanduiding voor inhoud 2"/>
          <p:cNvSpPr>
            <a:spLocks noGrp="1"/>
          </p:cNvSpPr>
          <p:nvPr>
            <p:ph idx="1"/>
          </p:nvPr>
        </p:nvSpPr>
        <p:spPr/>
        <p:txBody>
          <a:bodyPr>
            <a:normAutofit lnSpcReduction="10000"/>
          </a:bodyPr>
          <a:lstStyle/>
          <a:p>
            <a:endParaRPr lang="nl-NL" dirty="0"/>
          </a:p>
          <a:p>
            <a:endParaRPr lang="nl-NL" dirty="0"/>
          </a:p>
          <a:p>
            <a:pPr marL="0" indent="0">
              <a:buNone/>
            </a:pPr>
            <a:r>
              <a:rPr lang="nl-NL" dirty="0"/>
              <a:t>Als een cliënt aangeeft slecht te slapen hoeft dat nog geen slaapstoornis te zijn, we spreken dan van een verstoorde slaapbeleving.</a:t>
            </a:r>
          </a:p>
          <a:p>
            <a:pPr marL="0" indent="0">
              <a:buNone/>
            </a:pPr>
            <a:r>
              <a:rPr lang="nl-NL" dirty="0"/>
              <a:t>Ouderen slapen gemiddeld korter, rond de 5 a 6 uur per nacht is nog geen probleem.</a:t>
            </a:r>
          </a:p>
          <a:p>
            <a:pPr marL="0" indent="0">
              <a:buNone/>
            </a:pPr>
            <a:r>
              <a:rPr lang="nl-NL" dirty="0"/>
              <a:t>Een slaapstoornis, dat zijn slaapproblemen die vaker dan 3 nachten per week voorkomen en langer duren dan een half jaar. En indien het functioneren overdag negatief wordt beïnvloed. De oorzaak weten we dan nog niet. Bij een slaapstoornis is het aan te raden een slaapanamnese af te nemen.</a:t>
            </a:r>
          </a:p>
          <a:p>
            <a:pPr marL="0" indent="0">
              <a:buNone/>
            </a:pPr>
            <a:endParaRPr lang="nl-NL" dirty="0"/>
          </a:p>
          <a:p>
            <a:pPr marL="0" indent="0">
              <a:buNone/>
            </a:pPr>
            <a:r>
              <a:rPr lang="nl-NL" sz="1000" dirty="0"/>
              <a:t>Scene 4</a:t>
            </a:r>
          </a:p>
          <a:p>
            <a:endParaRPr lang="nl-NL" dirty="0"/>
          </a:p>
          <a:p>
            <a:pPr marL="0" indent="0">
              <a:buNone/>
            </a:pPr>
            <a:endParaRPr lang="nl-NL" sz="1200" dirty="0"/>
          </a:p>
        </p:txBody>
      </p:sp>
      <p:pic>
        <p:nvPicPr>
          <p:cNvPr id="4" name="Afbeelding 3"/>
          <p:cNvPicPr/>
          <p:nvPr/>
        </p:nvPicPr>
        <p:blipFill rotWithShape="1">
          <a:blip r:embed="rId2"/>
          <a:srcRect l="2981" t="17647" r="18543" b="7886"/>
          <a:stretch/>
        </p:blipFill>
        <p:spPr bwMode="auto">
          <a:xfrm>
            <a:off x="4654051" y="336537"/>
            <a:ext cx="3939988" cy="2289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429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Interventies bij verstoorde slaapbeleving</a:t>
            </a:r>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a:t>Gedragingen die je kunt veranderen zijn bijvoorbeeld:</a:t>
            </a:r>
          </a:p>
          <a:p>
            <a:pPr lvl="0">
              <a:buFont typeface="Wingdings" panose="05000000000000000000" pitchFamily="2" charset="2"/>
              <a:buChar char="Ø"/>
            </a:pPr>
            <a:r>
              <a:rPr lang="nl-NL" dirty="0"/>
              <a:t>Regelmatige bedtijden</a:t>
            </a:r>
          </a:p>
          <a:p>
            <a:pPr lvl="0">
              <a:buFont typeface="Wingdings" panose="05000000000000000000" pitchFamily="2" charset="2"/>
              <a:buChar char="Ø"/>
            </a:pPr>
            <a:r>
              <a:rPr lang="nl-NL" dirty="0"/>
              <a:t>Het gebruik van de slaapkamer alleen om te slapen.</a:t>
            </a:r>
          </a:p>
          <a:p>
            <a:pPr lvl="0">
              <a:buFont typeface="Wingdings" panose="05000000000000000000" pitchFamily="2" charset="2"/>
              <a:buChar char="Ø"/>
            </a:pPr>
            <a:r>
              <a:rPr lang="nl-NL" dirty="0"/>
              <a:t>Voedingspatroon: vermijd veel of zwaar eten, koffie of alcohol voor het slapengaan. Een lichte snack mag wel. </a:t>
            </a:r>
          </a:p>
          <a:p>
            <a:pPr lvl="0">
              <a:buFont typeface="Wingdings" panose="05000000000000000000" pitchFamily="2" charset="2"/>
              <a:buChar char="Ø"/>
            </a:pPr>
            <a:r>
              <a:rPr lang="nl-NL" dirty="0"/>
              <a:t>Bewegingspatroon: regelmatig overdag bewegen bevordert een goede slaap.</a:t>
            </a:r>
          </a:p>
          <a:p>
            <a:pPr lvl="0">
              <a:buFont typeface="Wingdings" panose="05000000000000000000" pitchFamily="2" charset="2"/>
              <a:buChar char="Ø"/>
            </a:pPr>
            <a:r>
              <a:rPr lang="nl-NL" dirty="0"/>
              <a:t>Een slaapritueel aanleren. </a:t>
            </a:r>
          </a:p>
          <a:p>
            <a:pPr lvl="0">
              <a:buFont typeface="Wingdings" panose="05000000000000000000" pitchFamily="2" charset="2"/>
              <a:buChar char="Ø"/>
            </a:pPr>
            <a:r>
              <a:rPr lang="nl-NL" dirty="0"/>
              <a:t>Omgevingsfactoren zijn ook te beïnvloeden: denk aan storend licht of geluid, of aan de kamertemperatuur (een goed geventileerde, koele kamer is ideaal maar draag wel zorg voor warme dekens en warme voeten), de kwaliteit van de matras en het hoofdkussen, of aan de bedpartner. T</a:t>
            </a:r>
          </a:p>
          <a:p>
            <a:pPr lvl="0">
              <a:buFont typeface="Wingdings" panose="05000000000000000000" pitchFamily="2" charset="2"/>
              <a:buChar char="Ø"/>
            </a:pPr>
            <a:r>
              <a:rPr lang="nl-NL" dirty="0"/>
              <a:t>Complementaire zorginterventies: yoga, medicatie, geluid, massage, homeopathie, acupunctuur. </a:t>
            </a:r>
          </a:p>
          <a:p>
            <a:pPr marL="0" lvl="0" indent="0">
              <a:buNone/>
            </a:pPr>
            <a:r>
              <a:rPr lang="nl-NL" sz="1400" dirty="0"/>
              <a:t>Scene 4</a:t>
            </a:r>
          </a:p>
          <a:p>
            <a:endParaRPr lang="nl-NL" dirty="0"/>
          </a:p>
        </p:txBody>
      </p:sp>
    </p:spTree>
    <p:extLst>
      <p:ext uri="{BB962C8B-B14F-4D97-AF65-F5344CB8AC3E}">
        <p14:creationId xmlns:p14="http://schemas.microsoft.com/office/powerpoint/2010/main" val="80845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Geriatrisch Assessment</a:t>
            </a:r>
          </a:p>
        </p:txBody>
      </p:sp>
      <p:sp>
        <p:nvSpPr>
          <p:cNvPr id="3" name="Tijdelijke aanduiding voor inhoud 2"/>
          <p:cNvSpPr>
            <a:spLocks noGrp="1"/>
          </p:cNvSpPr>
          <p:nvPr>
            <p:ph idx="1"/>
          </p:nvPr>
        </p:nvSpPr>
        <p:spPr/>
        <p:txBody>
          <a:bodyPr>
            <a:normAutofit/>
          </a:bodyPr>
          <a:lstStyle/>
          <a:p>
            <a:pPr marL="0" indent="0">
              <a:buNone/>
            </a:pPr>
            <a:r>
              <a:rPr lang="nl-NL" dirty="0"/>
              <a:t>Een uitgebreid geriatrische anamnese, multidisciplinair en met mantelzorgers</a:t>
            </a:r>
          </a:p>
          <a:p>
            <a:pPr marL="0" indent="0">
              <a:buNone/>
            </a:pPr>
            <a:r>
              <a:rPr lang="nl-NL" dirty="0"/>
              <a:t>4 onderdelen:</a:t>
            </a:r>
          </a:p>
          <a:p>
            <a:pPr>
              <a:buFontTx/>
              <a:buChar char="-"/>
            </a:pPr>
            <a:r>
              <a:rPr lang="nl-NL" dirty="0"/>
              <a:t>Lichamelijk onderzoek</a:t>
            </a:r>
          </a:p>
          <a:p>
            <a:pPr>
              <a:buFontTx/>
              <a:buChar char="-"/>
            </a:pPr>
            <a:r>
              <a:rPr lang="nl-NL" dirty="0"/>
              <a:t>Functioneel onderzoek</a:t>
            </a:r>
          </a:p>
          <a:p>
            <a:pPr>
              <a:buFontTx/>
              <a:buChar char="-"/>
            </a:pPr>
            <a:r>
              <a:rPr lang="nl-NL" dirty="0"/>
              <a:t>Psychisch onderzoek</a:t>
            </a:r>
          </a:p>
          <a:p>
            <a:pPr>
              <a:buFontTx/>
              <a:buChar char="-"/>
            </a:pPr>
            <a:r>
              <a:rPr lang="nl-NL" dirty="0"/>
              <a:t>Sociaal onderzoek</a:t>
            </a:r>
          </a:p>
          <a:p>
            <a:pPr marL="0" indent="0">
              <a:buNone/>
            </a:pPr>
            <a:r>
              <a:rPr lang="nl-NL" dirty="0"/>
              <a:t>Noodzakelijk door </a:t>
            </a:r>
            <a:r>
              <a:rPr lang="nl-NL" dirty="0" err="1"/>
              <a:t>multimorbiditeit</a:t>
            </a:r>
            <a:r>
              <a:rPr lang="nl-NL" dirty="0"/>
              <a:t> en geriatrisch syndroom.</a:t>
            </a:r>
          </a:p>
          <a:p>
            <a:pPr marL="0" indent="0">
              <a:buNone/>
            </a:pPr>
            <a:r>
              <a:rPr lang="nl-NL" sz="1200" dirty="0"/>
              <a:t>Scene 5 en 6</a:t>
            </a:r>
          </a:p>
        </p:txBody>
      </p:sp>
    </p:spTree>
    <p:extLst>
      <p:ext uri="{BB962C8B-B14F-4D97-AF65-F5344CB8AC3E}">
        <p14:creationId xmlns:p14="http://schemas.microsoft.com/office/powerpoint/2010/main" val="1219820460"/>
      </p:ext>
    </p:extLst>
  </p:cSld>
  <p:clrMapOvr>
    <a:masterClrMapping/>
  </p:clrMapOvr>
</p:sld>
</file>

<file path=ppt/theme/theme1.xml><?xml version="1.0" encoding="utf-8"?>
<a:theme xmlns:a="http://schemas.openxmlformats.org/drawingml/2006/main" name="Facet">
  <a:themeElements>
    <a:clrScheme name="Blauw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0</TotalTime>
  <Words>1869</Words>
  <Application>Microsoft Office PowerPoint</Application>
  <PresentationFormat>Breedbeeld</PresentationFormat>
  <Paragraphs>242</Paragraphs>
  <Slides>26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26</vt:i4>
      </vt:variant>
    </vt:vector>
  </HeadingPairs>
  <TitlesOfParts>
    <vt:vector size="32" baseType="lpstr">
      <vt:lpstr>Arial</vt:lpstr>
      <vt:lpstr>Calibri</vt:lpstr>
      <vt:lpstr>Trebuchet MS</vt:lpstr>
      <vt:lpstr>Wingdings</vt:lpstr>
      <vt:lpstr>Wingdings 3</vt:lpstr>
      <vt:lpstr>Facet</vt:lpstr>
      <vt:lpstr>Screening Kwetsbaarheid</vt:lpstr>
      <vt:lpstr>Inhoud presentatie</vt:lpstr>
      <vt:lpstr>Definitie van kwetsbaarheid</vt:lpstr>
      <vt:lpstr>Determinanten van kwetsbaarheid</vt:lpstr>
      <vt:lpstr>Determinanten van kwetsbaarheid</vt:lpstr>
      <vt:lpstr>Doel van screenen= signaleren welke ouderen kwetsbaar zijn   </vt:lpstr>
      <vt:lpstr>Slaap problemen</vt:lpstr>
      <vt:lpstr>Interventies bij verstoorde slaapbeleving</vt:lpstr>
      <vt:lpstr>Geriatrisch Assessment</vt:lpstr>
      <vt:lpstr> </vt:lpstr>
      <vt:lpstr>Incontinentie</vt:lpstr>
      <vt:lpstr>Mobiliteit</vt:lpstr>
      <vt:lpstr>Verbeteren van de mobiliteit</vt:lpstr>
      <vt:lpstr>Valrisico screenen</vt:lpstr>
      <vt:lpstr>Interventies bij valrisico </vt:lpstr>
      <vt:lpstr>Interventies bij valrisico </vt:lpstr>
      <vt:lpstr>Mantelzorg scene 5 en 6 </vt:lpstr>
      <vt:lpstr>Wat kun je als zorgprofessional doen om kwetsbaarheid te verminderen/voorkomen? </vt:lpstr>
      <vt:lpstr>VMS Criteria</vt:lpstr>
      <vt:lpstr>Interventies</vt:lpstr>
      <vt:lpstr>Preventieve maatregelen voor delirium zijn bijvoorbeeld:  </vt:lpstr>
      <vt:lpstr>Preventiemaatregelen voor valgevaar zijn altijd multifactorieel en multidisciplinair. </vt:lpstr>
      <vt:lpstr>Preventieve maatregelen bij ondervoeding zijn bijvoorbeeld</vt:lpstr>
      <vt:lpstr>Preventieve maatregelen bij functionele beperking (bijv. Katz score &gt; 2):  </vt:lpstr>
      <vt:lpstr>Preventieve maatregelen bij functionele beperking</vt:lpstr>
      <vt:lpstr>Preventieve maatregelen bij functionele beperking</vt:lpstr>
    </vt:vector>
  </TitlesOfParts>
  <Company>ROCvA-ROCF-VOVA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Screening Kwetsbaarheid</dc:title>
  <dc:creator>alice bakker</dc:creator>
  <cp:lastModifiedBy>Alice Bakker</cp:lastModifiedBy>
  <cp:revision>32</cp:revision>
  <dcterms:created xsi:type="dcterms:W3CDTF">2015-07-21T07:12:34Z</dcterms:created>
  <dcterms:modified xsi:type="dcterms:W3CDTF">2023-02-18T11:32:03Z</dcterms:modified>
</cp:coreProperties>
</file>